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5"/>
  </p:notesMasterIdLst>
  <p:handoutMasterIdLst>
    <p:handoutMasterId r:id="rId76"/>
  </p:handoutMasterIdLst>
  <p:sldIdLst>
    <p:sldId id="389" r:id="rId2"/>
    <p:sldId id="284" r:id="rId3"/>
    <p:sldId id="419" r:id="rId4"/>
    <p:sldId id="286" r:id="rId5"/>
    <p:sldId id="438" r:id="rId6"/>
    <p:sldId id="441" r:id="rId7"/>
    <p:sldId id="442" r:id="rId8"/>
    <p:sldId id="287" r:id="rId9"/>
    <p:sldId id="369" r:id="rId10"/>
    <p:sldId id="370" r:id="rId11"/>
    <p:sldId id="373" r:id="rId12"/>
    <p:sldId id="371" r:id="rId13"/>
    <p:sldId id="285" r:id="rId14"/>
    <p:sldId id="288" r:id="rId15"/>
    <p:sldId id="292" r:id="rId16"/>
    <p:sldId id="293" r:id="rId17"/>
    <p:sldId id="443" r:id="rId18"/>
    <p:sldId id="448" r:id="rId19"/>
    <p:sldId id="294" r:id="rId20"/>
    <p:sldId id="415" r:id="rId21"/>
    <p:sldId id="295" r:id="rId22"/>
    <p:sldId id="449" r:id="rId23"/>
    <p:sldId id="296" r:id="rId24"/>
    <p:sldId id="297" r:id="rId25"/>
    <p:sldId id="445" r:id="rId26"/>
    <p:sldId id="450" r:id="rId27"/>
    <p:sldId id="451" r:id="rId28"/>
    <p:sldId id="298" r:id="rId29"/>
    <p:sldId id="299" r:id="rId30"/>
    <p:sldId id="439" r:id="rId31"/>
    <p:sldId id="301" r:id="rId32"/>
    <p:sldId id="375" r:id="rId33"/>
    <p:sldId id="446" r:id="rId34"/>
    <p:sldId id="452" r:id="rId35"/>
    <p:sldId id="376" r:id="rId36"/>
    <p:sldId id="302" r:id="rId37"/>
    <p:sldId id="453" r:id="rId38"/>
    <p:sldId id="303" r:id="rId39"/>
    <p:sldId id="377" r:id="rId40"/>
    <p:sldId id="304" r:id="rId41"/>
    <p:sldId id="305" r:id="rId42"/>
    <p:sldId id="378" r:id="rId43"/>
    <p:sldId id="417" r:id="rId44"/>
    <p:sldId id="440" r:id="rId45"/>
    <p:sldId id="379" r:id="rId46"/>
    <p:sldId id="380" r:id="rId47"/>
    <p:sldId id="416" r:id="rId48"/>
    <p:sldId id="381" r:id="rId49"/>
    <p:sldId id="308" r:id="rId50"/>
    <p:sldId id="447" r:id="rId51"/>
    <p:sldId id="436" r:id="rId52"/>
    <p:sldId id="384" r:id="rId53"/>
    <p:sldId id="382" r:id="rId54"/>
    <p:sldId id="454" r:id="rId55"/>
    <p:sldId id="310" r:id="rId56"/>
    <p:sldId id="311" r:id="rId57"/>
    <p:sldId id="314" r:id="rId58"/>
    <p:sldId id="385" r:id="rId59"/>
    <p:sldId id="315" r:id="rId60"/>
    <p:sldId id="316" r:id="rId61"/>
    <p:sldId id="318" r:id="rId62"/>
    <p:sldId id="414" r:id="rId63"/>
    <p:sldId id="387" r:id="rId64"/>
    <p:sldId id="420" r:id="rId65"/>
    <p:sldId id="457" r:id="rId66"/>
    <p:sldId id="455" r:id="rId67"/>
    <p:sldId id="456" r:id="rId68"/>
    <p:sldId id="422" r:id="rId69"/>
    <p:sldId id="423" r:id="rId70"/>
    <p:sldId id="424" r:id="rId71"/>
    <p:sldId id="435" r:id="rId72"/>
    <p:sldId id="425" r:id="rId73"/>
    <p:sldId id="413" r:id="rId74"/>
  </p:sldIdLst>
  <p:sldSz cx="13716000" cy="9144000"/>
  <p:notesSz cx="6997700" cy="92837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ＭＳ Ｐゴシック" charset="-128"/>
        <a:cs typeface="+mn-cs"/>
      </a:defRPr>
    </a:lvl1pPr>
    <a:lvl2pPr marL="652463" indent="-195263" algn="l" rtl="0" eaLnBrk="0" fontAlgn="base" hangingPunct="0">
      <a:spcBef>
        <a:spcPct val="0"/>
      </a:spcBef>
      <a:spcAft>
        <a:spcPct val="0"/>
      </a:spcAft>
      <a:defRPr kern="1200">
        <a:solidFill>
          <a:schemeClr val="tx1"/>
        </a:solidFill>
        <a:latin typeface="Verdana" pitchFamily="34" charset="0"/>
        <a:ea typeface="ＭＳ Ｐゴシック" charset="-128"/>
        <a:cs typeface="+mn-cs"/>
      </a:defRPr>
    </a:lvl2pPr>
    <a:lvl3pPr marL="1304925" indent="-390525" algn="l" rtl="0" eaLnBrk="0" fontAlgn="base" hangingPunct="0">
      <a:spcBef>
        <a:spcPct val="0"/>
      </a:spcBef>
      <a:spcAft>
        <a:spcPct val="0"/>
      </a:spcAft>
      <a:defRPr kern="1200">
        <a:solidFill>
          <a:schemeClr val="tx1"/>
        </a:solidFill>
        <a:latin typeface="Verdana" pitchFamily="34" charset="0"/>
        <a:ea typeface="ＭＳ Ｐゴシック" charset="-128"/>
        <a:cs typeface="+mn-cs"/>
      </a:defRPr>
    </a:lvl3pPr>
    <a:lvl4pPr marL="1958975" indent="-587375" algn="l" rtl="0" eaLnBrk="0" fontAlgn="base" hangingPunct="0">
      <a:spcBef>
        <a:spcPct val="0"/>
      </a:spcBef>
      <a:spcAft>
        <a:spcPct val="0"/>
      </a:spcAft>
      <a:defRPr kern="1200">
        <a:solidFill>
          <a:schemeClr val="tx1"/>
        </a:solidFill>
        <a:latin typeface="Verdana" pitchFamily="34" charset="0"/>
        <a:ea typeface="ＭＳ Ｐゴシック" charset="-128"/>
        <a:cs typeface="+mn-cs"/>
      </a:defRPr>
    </a:lvl4pPr>
    <a:lvl5pPr marL="2611438" indent="-782638" algn="l" rtl="0" eaLnBrk="0" fontAlgn="base" hangingPunct="0">
      <a:spcBef>
        <a:spcPct val="0"/>
      </a:spcBef>
      <a:spcAft>
        <a:spcPct val="0"/>
      </a:spcAft>
      <a:defRPr kern="1200">
        <a:solidFill>
          <a:schemeClr val="tx1"/>
        </a:solidFill>
        <a:latin typeface="Verdana" pitchFamily="34" charset="0"/>
        <a:ea typeface="ＭＳ Ｐゴシック" charset="-128"/>
        <a:cs typeface="+mn-cs"/>
      </a:defRPr>
    </a:lvl5pPr>
    <a:lvl6pPr marL="2286000" algn="l" defTabSz="914400" rtl="0" eaLnBrk="1" latinLnBrk="0" hangingPunct="1">
      <a:defRPr kern="1200">
        <a:solidFill>
          <a:schemeClr val="tx1"/>
        </a:solidFill>
        <a:latin typeface="Verdana" pitchFamily="34" charset="0"/>
        <a:ea typeface="ＭＳ Ｐゴシック" charset="-128"/>
        <a:cs typeface="+mn-cs"/>
      </a:defRPr>
    </a:lvl6pPr>
    <a:lvl7pPr marL="2743200" algn="l" defTabSz="914400" rtl="0" eaLnBrk="1" latinLnBrk="0" hangingPunct="1">
      <a:defRPr kern="1200">
        <a:solidFill>
          <a:schemeClr val="tx1"/>
        </a:solidFill>
        <a:latin typeface="Verdana" pitchFamily="34" charset="0"/>
        <a:ea typeface="ＭＳ Ｐゴシック" charset="-128"/>
        <a:cs typeface="+mn-cs"/>
      </a:defRPr>
    </a:lvl7pPr>
    <a:lvl8pPr marL="3200400" algn="l" defTabSz="914400" rtl="0" eaLnBrk="1" latinLnBrk="0" hangingPunct="1">
      <a:defRPr kern="1200">
        <a:solidFill>
          <a:schemeClr val="tx1"/>
        </a:solidFill>
        <a:latin typeface="Verdana" pitchFamily="34" charset="0"/>
        <a:ea typeface="ＭＳ Ｐゴシック" charset="-128"/>
        <a:cs typeface="+mn-cs"/>
      </a:defRPr>
    </a:lvl8pPr>
    <a:lvl9pPr marL="3657600" algn="l" defTabSz="914400" rtl="0" eaLnBrk="1" latinLnBrk="0" hangingPunct="1">
      <a:defRPr kern="1200">
        <a:solidFill>
          <a:schemeClr val="tx1"/>
        </a:solidFill>
        <a:latin typeface="Verdana" pitchFamily="34" charset="0"/>
        <a:ea typeface="ＭＳ Ｐゴシック" charset="-128"/>
        <a:cs typeface="+mn-cs"/>
      </a:defRPr>
    </a:lvl9pPr>
  </p:defaultTextStyle>
  <p:extLst>
    <p:ext uri="{EFAFB233-063F-42B5-8137-9DF3F51BA10A}">
      <p15:sldGuideLst xmlns:p15="http://schemas.microsoft.com/office/powerpoint/2012/main">
        <p15:guide id="1" orient="horz" pos="1588">
          <p15:clr>
            <a:srgbClr val="A4A3A4"/>
          </p15:clr>
        </p15:guide>
        <p15:guide id="2"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F0000"/>
    <a:srgbClr val="CC66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146" y="78"/>
      </p:cViewPr>
      <p:guideLst>
        <p:guide orient="horz" pos="1588"/>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charset="0"/>
                <a:cs typeface="ＭＳ Ｐゴシック" charset="-128"/>
              </a:defRPr>
            </a:lvl1pPr>
          </a:lstStyle>
          <a:p>
            <a:pPr>
              <a:defRPr/>
            </a:pPr>
            <a:endParaRPr lang="en-US"/>
          </a:p>
        </p:txBody>
      </p:sp>
      <p:sp>
        <p:nvSpPr>
          <p:cNvPr id="174083" name="Rectangle 3"/>
          <p:cNvSpPr>
            <a:spLocks noGrp="1" noChangeArrowheads="1"/>
          </p:cNvSpPr>
          <p:nvPr>
            <p:ph type="dt" sz="quarter"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charset="0"/>
                <a:cs typeface="ＭＳ Ｐゴシック" charset="-128"/>
              </a:defRPr>
            </a:lvl1pPr>
          </a:lstStyle>
          <a:p>
            <a:pPr>
              <a:defRPr/>
            </a:pPr>
            <a:endParaRPr lang="en-US"/>
          </a:p>
        </p:txBody>
      </p:sp>
      <p:sp>
        <p:nvSpPr>
          <p:cNvPr id="174084" name="Rectangle 4"/>
          <p:cNvSpPr>
            <a:spLocks noGrp="1" noChangeArrowheads="1"/>
          </p:cNvSpPr>
          <p:nvPr>
            <p:ph type="ftr" sz="quarter" idx="2"/>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charset="0"/>
                <a:cs typeface="ＭＳ Ｐゴシック" charset="-128"/>
              </a:defRPr>
            </a:lvl1pPr>
          </a:lstStyle>
          <a:p>
            <a:pPr>
              <a:defRPr/>
            </a:pPr>
            <a:endParaRPr lang="en-US"/>
          </a:p>
        </p:txBody>
      </p:sp>
      <p:sp>
        <p:nvSpPr>
          <p:cNvPr id="174085" name="Rectangle 5"/>
          <p:cNvSpPr>
            <a:spLocks noGrp="1" noChangeArrowheads="1"/>
          </p:cNvSpPr>
          <p:nvPr>
            <p:ph type="sldNum" sz="quarter" idx="3"/>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charset="0"/>
              </a:defRPr>
            </a:lvl1pPr>
          </a:lstStyle>
          <a:p>
            <a:pPr>
              <a:defRPr/>
            </a:pPr>
            <a:fld id="{5E6D03FA-E511-4C7D-8EDD-65FCB190A8ED}" type="slidenum">
              <a:rPr lang="en-US"/>
              <a:pPr>
                <a:defRPr/>
              </a:pPr>
              <a:t>‹#›</a:t>
            </a:fld>
            <a:endParaRPr lang="en-US"/>
          </a:p>
        </p:txBody>
      </p:sp>
    </p:spTree>
    <p:extLst>
      <p:ext uri="{BB962C8B-B14F-4D97-AF65-F5344CB8AC3E}">
        <p14:creationId xmlns:p14="http://schemas.microsoft.com/office/powerpoint/2010/main" val="777757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charset="0"/>
                <a:cs typeface="ＭＳ Ｐゴシック" charset="-128"/>
              </a:defRPr>
            </a:lvl1pPr>
          </a:lstStyle>
          <a:p>
            <a:pPr>
              <a:defRPr/>
            </a:pPr>
            <a:endParaRPr lang="en-US"/>
          </a:p>
        </p:txBody>
      </p:sp>
      <p:sp>
        <p:nvSpPr>
          <p:cNvPr id="135171" name="Rectangle 3"/>
          <p:cNvSpPr>
            <a:spLocks noGrp="1" noChangeArrowheads="1"/>
          </p:cNvSpPr>
          <p:nvPr>
            <p:ph type="dt"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charset="0"/>
                <a:cs typeface="ＭＳ Ｐゴシック" charset="-128"/>
              </a:defRPr>
            </a:lvl1pPr>
          </a:lstStyle>
          <a:p>
            <a:pPr>
              <a:defRPr/>
            </a:pPr>
            <a:endParaRPr lang="en-US"/>
          </a:p>
        </p:txBody>
      </p:sp>
      <p:sp>
        <p:nvSpPr>
          <p:cNvPr id="67588" name="Rectangle 4"/>
          <p:cNvSpPr>
            <a:spLocks noGrp="1" noRot="1" noChangeAspect="1" noChangeArrowheads="1" noTextEdit="1"/>
          </p:cNvSpPr>
          <p:nvPr>
            <p:ph type="sldImg" idx="2"/>
          </p:nvPr>
        </p:nvSpPr>
        <p:spPr bwMode="auto">
          <a:xfrm>
            <a:off x="889000" y="696913"/>
            <a:ext cx="5219700" cy="3481387"/>
          </a:xfrm>
          <a:prstGeom prst="rect">
            <a:avLst/>
          </a:prstGeom>
          <a:noFill/>
          <a:ln w="9525">
            <a:solidFill>
              <a:srgbClr val="000000"/>
            </a:solidFill>
            <a:miter lim="800000"/>
            <a:headEnd/>
            <a:tailEnd/>
          </a:ln>
        </p:spPr>
      </p:sp>
      <p:sp>
        <p:nvSpPr>
          <p:cNvPr id="135173" name="Rectangle 5"/>
          <p:cNvSpPr>
            <a:spLocks noGrp="1" noChangeArrowheads="1"/>
          </p:cNvSpPr>
          <p:nvPr>
            <p:ph type="body" sz="quarter" idx="3"/>
          </p:nvPr>
        </p:nvSpPr>
        <p:spPr bwMode="auto">
          <a:xfrm>
            <a:off x="931863" y="4410075"/>
            <a:ext cx="5133975" cy="4176713"/>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5174" name="Rectangle 6"/>
          <p:cNvSpPr>
            <a:spLocks noGrp="1" noChangeArrowheads="1"/>
          </p:cNvSpPr>
          <p:nvPr>
            <p:ph type="ftr" sz="quarter" idx="4"/>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charset="0"/>
                <a:cs typeface="ＭＳ Ｐゴシック" charset="-128"/>
              </a:defRPr>
            </a:lvl1pPr>
          </a:lstStyle>
          <a:p>
            <a:pPr>
              <a:defRPr/>
            </a:pPr>
            <a:endParaRPr lang="en-US"/>
          </a:p>
        </p:txBody>
      </p:sp>
      <p:sp>
        <p:nvSpPr>
          <p:cNvPr id="135175" name="Rectangle 7"/>
          <p:cNvSpPr>
            <a:spLocks noGrp="1" noChangeArrowheads="1"/>
          </p:cNvSpPr>
          <p:nvPr>
            <p:ph type="sldNum" sz="quarter" idx="5"/>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charset="0"/>
              </a:defRPr>
            </a:lvl1pPr>
          </a:lstStyle>
          <a:p>
            <a:pPr>
              <a:defRPr/>
            </a:pPr>
            <a:fld id="{7EA30CE5-C70C-483E-AABB-8A429F38BB04}" type="slidenum">
              <a:rPr lang="en-US"/>
              <a:pPr>
                <a:defRPr/>
              </a:pPr>
              <a:t>‹#›</a:t>
            </a:fld>
            <a:endParaRPr lang="en-US"/>
          </a:p>
        </p:txBody>
      </p:sp>
    </p:spTree>
    <p:extLst>
      <p:ext uri="{BB962C8B-B14F-4D97-AF65-F5344CB8AC3E}">
        <p14:creationId xmlns:p14="http://schemas.microsoft.com/office/powerpoint/2010/main" val="35955340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charset="0"/>
        <a:ea typeface="ＭＳ Ｐゴシック" charset="-128"/>
        <a:cs typeface="ＭＳ Ｐゴシック" charset="-128"/>
      </a:defRPr>
    </a:lvl1pPr>
    <a:lvl2pPr marL="652463" algn="l" rtl="0" eaLnBrk="0" fontAlgn="base" hangingPunct="0">
      <a:spcBef>
        <a:spcPct val="30000"/>
      </a:spcBef>
      <a:spcAft>
        <a:spcPct val="0"/>
      </a:spcAft>
      <a:defRPr sz="1700" kern="1200">
        <a:solidFill>
          <a:schemeClr val="tx1"/>
        </a:solidFill>
        <a:latin typeface="Times New Roman" charset="0"/>
        <a:ea typeface="ＭＳ Ｐゴシック" charset="-128"/>
        <a:cs typeface="+mn-cs"/>
      </a:defRPr>
    </a:lvl2pPr>
    <a:lvl3pPr marL="1304925" algn="l" rtl="0" eaLnBrk="0" fontAlgn="base" hangingPunct="0">
      <a:spcBef>
        <a:spcPct val="30000"/>
      </a:spcBef>
      <a:spcAft>
        <a:spcPct val="0"/>
      </a:spcAft>
      <a:defRPr sz="1700" kern="1200">
        <a:solidFill>
          <a:schemeClr val="tx1"/>
        </a:solidFill>
        <a:latin typeface="Times New Roman" charset="0"/>
        <a:ea typeface="ＭＳ Ｐゴシック" charset="-128"/>
        <a:cs typeface="+mn-cs"/>
      </a:defRPr>
    </a:lvl3pPr>
    <a:lvl4pPr marL="1958975" algn="l" rtl="0" eaLnBrk="0" fontAlgn="base" hangingPunct="0">
      <a:spcBef>
        <a:spcPct val="30000"/>
      </a:spcBef>
      <a:spcAft>
        <a:spcPct val="0"/>
      </a:spcAft>
      <a:defRPr sz="1700" kern="1200">
        <a:solidFill>
          <a:schemeClr val="tx1"/>
        </a:solidFill>
        <a:latin typeface="Times New Roman" charset="0"/>
        <a:ea typeface="ＭＳ Ｐゴシック" charset="-128"/>
        <a:cs typeface="+mn-cs"/>
      </a:defRPr>
    </a:lvl4pPr>
    <a:lvl5pPr marL="2611438" algn="l" rtl="0" eaLnBrk="0" fontAlgn="base" hangingPunct="0">
      <a:spcBef>
        <a:spcPct val="30000"/>
      </a:spcBef>
      <a:spcAft>
        <a:spcPct val="0"/>
      </a:spcAft>
      <a:defRPr sz="1700" kern="1200">
        <a:solidFill>
          <a:schemeClr val="tx1"/>
        </a:solidFill>
        <a:latin typeface="Times New Roman" charset="0"/>
        <a:ea typeface="ＭＳ Ｐゴシック" charset="-128"/>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5E9D867-99B1-4963-A474-A9393F5E7205}" type="slidenum">
              <a:rPr lang="en-US" smtClean="0">
                <a:latin typeface="Helvetica" pitchFamily="34" charset="0"/>
              </a:rPr>
              <a:pPr/>
              <a:t>1</a:t>
            </a:fld>
            <a:endParaRPr lang="en-US" smtClean="0">
              <a:latin typeface="Helvetica" pitchFamily="3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750797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4940559-7DAE-4A15-864D-F43910042432}" type="slidenum">
              <a:rPr lang="en-US" smtClean="0">
                <a:latin typeface="Helvetica" pitchFamily="34" charset="0"/>
              </a:rPr>
              <a:pPr/>
              <a:t>12</a:t>
            </a:fld>
            <a:endParaRPr lang="en-US" smtClean="0">
              <a:latin typeface="Helvetica"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239090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6E029C3-CB28-43EE-92F5-8E965B89CCFA}" type="slidenum">
              <a:rPr lang="en-US" smtClean="0">
                <a:latin typeface="Helvetica" pitchFamily="34" charset="0"/>
              </a:rPr>
              <a:pPr/>
              <a:t>13</a:t>
            </a:fld>
            <a:endParaRPr lang="en-US" smtClean="0">
              <a:latin typeface="Helvetica"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01047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05BAD90-66E6-4E7A-809F-DDEFCED1A530}" type="slidenum">
              <a:rPr lang="en-US" smtClean="0">
                <a:latin typeface="Helvetica" pitchFamily="34" charset="0"/>
              </a:rPr>
              <a:pPr/>
              <a:t>14</a:t>
            </a:fld>
            <a:endParaRPr lang="en-US" smtClean="0">
              <a:latin typeface="Helvetica"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01792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C323B0F5-C90A-4D07-94D4-48EB2A8191BF}" type="slidenum">
              <a:rPr lang="en-US" smtClean="0">
                <a:latin typeface="Helvetica" pitchFamily="34" charset="0"/>
              </a:rPr>
              <a:pPr/>
              <a:t>15</a:t>
            </a:fld>
            <a:endParaRPr lang="en-US" smtClean="0">
              <a:latin typeface="Helvetica"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17993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5150F5C1-3326-4500-B3CA-98DEDBA34963}" type="slidenum">
              <a:rPr lang="en-US" smtClean="0">
                <a:latin typeface="Helvetica" pitchFamily="34" charset="0"/>
              </a:rPr>
              <a:pPr/>
              <a:t>16</a:t>
            </a:fld>
            <a:endParaRPr lang="en-US" smtClean="0">
              <a:latin typeface="Helvetica"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771174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5629690A-8F81-4F4A-B662-9CD2AC99F552}" type="slidenum">
              <a:rPr lang="en-US" smtClean="0">
                <a:latin typeface="Helvetica" pitchFamily="34" charset="0"/>
              </a:rPr>
              <a:pPr/>
              <a:t>19</a:t>
            </a:fld>
            <a:endParaRPr lang="en-US" smtClean="0">
              <a:latin typeface="Helvetica"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876088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92312BC-5971-4C9F-8130-C4B8DE608156}" type="slidenum">
              <a:rPr lang="en-US" smtClean="0">
                <a:latin typeface="Helvetica" pitchFamily="34" charset="0"/>
              </a:rPr>
              <a:pPr/>
              <a:t>20</a:t>
            </a:fld>
            <a:endParaRPr lang="en-US" smtClean="0">
              <a:latin typeface="Helvetica"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499880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641F4A6-C8F5-41B1-9B7E-D24CC3846613}" type="slidenum">
              <a:rPr lang="en-US" smtClean="0">
                <a:latin typeface="Helvetica" pitchFamily="34" charset="0"/>
              </a:rPr>
              <a:pPr/>
              <a:t>21</a:t>
            </a:fld>
            <a:endParaRPr lang="en-US" smtClean="0">
              <a:latin typeface="Helvetica"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227690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9994F133-F4E7-4ECA-99C5-3A7363F5018D}" type="slidenum">
              <a:rPr lang="en-US" smtClean="0">
                <a:latin typeface="Helvetica" pitchFamily="34" charset="0"/>
              </a:rPr>
              <a:pPr/>
              <a:t>23</a:t>
            </a:fld>
            <a:endParaRPr lang="en-US" smtClean="0">
              <a:latin typeface="Helvetica"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749638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F457AECE-660A-45F6-B69C-6A8D349FCDA8}" type="slidenum">
              <a:rPr lang="en-US" smtClean="0">
                <a:latin typeface="Helvetica" pitchFamily="34" charset="0"/>
              </a:rPr>
              <a:pPr/>
              <a:t>24</a:t>
            </a:fld>
            <a:endParaRPr lang="en-US" smtClean="0">
              <a:latin typeface="Helvetica"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848246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F47C5FE-D65A-4421-902F-5ABA72E8DF1C}" type="slidenum">
              <a:rPr lang="en-US" smtClean="0">
                <a:latin typeface="Helvetica" pitchFamily="34" charset="0"/>
              </a:rPr>
              <a:pPr/>
              <a:t>2</a:t>
            </a:fld>
            <a:endParaRPr lang="en-US" smtClean="0">
              <a:latin typeface="Helvetica"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799437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966C4672-11B5-4C6A-8779-BCBB87B10C26}" type="slidenum">
              <a:rPr lang="en-US" smtClean="0">
                <a:latin typeface="Helvetica" pitchFamily="34" charset="0"/>
              </a:rPr>
              <a:pPr/>
              <a:t>28</a:t>
            </a:fld>
            <a:endParaRPr lang="en-US" smtClean="0">
              <a:latin typeface="Helvetica"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04779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CF7CE37-411C-4D0F-850C-3BFB68725AAF}" type="slidenum">
              <a:rPr lang="en-US" smtClean="0">
                <a:latin typeface="Helvetica" pitchFamily="34" charset="0"/>
              </a:rPr>
              <a:pPr/>
              <a:t>29</a:t>
            </a:fld>
            <a:endParaRPr lang="en-US" smtClean="0">
              <a:latin typeface="Helvetica"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068821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556B0DD-05CD-4836-8204-E17DF2459B1C}" type="slidenum">
              <a:rPr lang="en-US" smtClean="0">
                <a:latin typeface="Helvetica" pitchFamily="34" charset="0"/>
              </a:rPr>
              <a:pPr/>
              <a:t>30</a:t>
            </a:fld>
            <a:endParaRPr lang="en-US" smtClean="0">
              <a:latin typeface="Helvetica"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465561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6D8A255-6C4F-49DF-ADD6-91A5C3D945C9}" type="slidenum">
              <a:rPr lang="en-US" smtClean="0">
                <a:latin typeface="Helvetica" pitchFamily="34" charset="0"/>
              </a:rPr>
              <a:pPr/>
              <a:t>31</a:t>
            </a:fld>
            <a:endParaRPr lang="en-US" smtClean="0">
              <a:latin typeface="Helvetica"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457511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3258C51-6897-491C-9873-D8B501D4512A}" type="slidenum">
              <a:rPr lang="en-US" smtClean="0">
                <a:latin typeface="Helvetica" pitchFamily="34" charset="0"/>
              </a:rPr>
              <a:pPr/>
              <a:t>32</a:t>
            </a:fld>
            <a:endParaRPr lang="en-US" smtClean="0">
              <a:latin typeface="Helvetica"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25836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427572D-716E-4150-A9B9-0979BF8B8AEB}" type="slidenum">
              <a:rPr lang="en-US" smtClean="0">
                <a:latin typeface="Helvetica" pitchFamily="34" charset="0"/>
              </a:rPr>
              <a:pPr/>
              <a:t>35</a:t>
            </a:fld>
            <a:endParaRPr lang="en-US" smtClean="0">
              <a:latin typeface="Helvetica"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10143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59136749-9436-4E74-86D0-49B84258A864}" type="slidenum">
              <a:rPr lang="en-US" smtClean="0">
                <a:latin typeface="Helvetica" pitchFamily="34" charset="0"/>
              </a:rPr>
              <a:pPr/>
              <a:t>36</a:t>
            </a:fld>
            <a:endParaRPr lang="en-US" smtClean="0">
              <a:latin typeface="Helvetica"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48543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262E512-9A70-4B81-9E0E-71454B710B4F}" type="slidenum">
              <a:rPr lang="en-US" smtClean="0">
                <a:latin typeface="Helvetica" pitchFamily="34" charset="0"/>
              </a:rPr>
              <a:pPr/>
              <a:t>38</a:t>
            </a:fld>
            <a:endParaRPr lang="en-US" smtClean="0">
              <a:latin typeface="Helvetica"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37031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3DF8B314-904D-46E2-AAE2-2EE432CC38CC}" type="slidenum">
              <a:rPr lang="en-US" smtClean="0">
                <a:latin typeface="Helvetica" pitchFamily="34" charset="0"/>
              </a:rPr>
              <a:pPr/>
              <a:t>39</a:t>
            </a:fld>
            <a:endParaRPr lang="en-US" smtClean="0">
              <a:latin typeface="Helvetica"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80900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EF7145BF-2202-4B5F-A7D2-951055F53CFD}" type="slidenum">
              <a:rPr lang="en-US" smtClean="0">
                <a:latin typeface="Helvetica" pitchFamily="34" charset="0"/>
              </a:rPr>
              <a:pPr/>
              <a:t>40</a:t>
            </a:fld>
            <a:endParaRPr lang="en-US" smtClean="0">
              <a:latin typeface="Helvetica"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81850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A62D47FD-9F6B-41F4-BFFB-E0435E902EFC}" type="slidenum">
              <a:rPr lang="en-US" smtClean="0">
                <a:latin typeface="Helvetica" pitchFamily="34" charset="0"/>
              </a:rPr>
              <a:pPr/>
              <a:t>3</a:t>
            </a:fld>
            <a:endParaRPr lang="en-US" smtClean="0">
              <a:latin typeface="Helvetica"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768818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4CD459C4-B354-4D28-BAE9-32A0B1E0AA6F}" type="slidenum">
              <a:rPr lang="en-US" smtClean="0">
                <a:latin typeface="Helvetica" pitchFamily="34" charset="0"/>
              </a:rPr>
              <a:pPr/>
              <a:t>41</a:t>
            </a:fld>
            <a:endParaRPr lang="en-US" smtClean="0">
              <a:latin typeface="Helvetica"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55979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3DD35401-66F7-40BD-BB69-7576C830EB3C}" type="slidenum">
              <a:rPr lang="en-US" smtClean="0">
                <a:latin typeface="Helvetica" pitchFamily="34" charset="0"/>
              </a:rPr>
              <a:pPr/>
              <a:t>42</a:t>
            </a:fld>
            <a:endParaRPr lang="en-US" smtClean="0">
              <a:latin typeface="Helvetica"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611540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8FCC9863-CF21-4B2B-871E-558697C4F3F2}" type="slidenum">
              <a:rPr lang="en-US" smtClean="0">
                <a:latin typeface="Helvetica" pitchFamily="34" charset="0"/>
              </a:rPr>
              <a:pPr/>
              <a:t>43</a:t>
            </a:fld>
            <a:endParaRPr lang="en-US" smtClean="0">
              <a:latin typeface="Helvetica"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968087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8A0BAB3-4AAB-4898-A012-4259AC5C8AD9}" type="slidenum">
              <a:rPr lang="en-US" smtClean="0">
                <a:latin typeface="Helvetica" pitchFamily="34" charset="0"/>
              </a:rPr>
              <a:pPr/>
              <a:t>44</a:t>
            </a:fld>
            <a:endParaRPr lang="en-US" smtClean="0">
              <a:latin typeface="Helvetica"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592574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6E0E77F-36DD-45E4-B959-C23B4D8005B7}" type="slidenum">
              <a:rPr lang="en-US" smtClean="0">
                <a:latin typeface="Helvetica" pitchFamily="34" charset="0"/>
              </a:rPr>
              <a:pPr/>
              <a:t>45</a:t>
            </a:fld>
            <a:endParaRPr lang="en-US" smtClean="0">
              <a:latin typeface="Helvetica"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21605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E57F6E5C-D85A-4327-9A40-55A70B8C30C4}" type="slidenum">
              <a:rPr lang="en-US" smtClean="0">
                <a:latin typeface="Helvetica" pitchFamily="34" charset="0"/>
              </a:rPr>
              <a:pPr/>
              <a:t>46</a:t>
            </a:fld>
            <a:endParaRPr lang="en-US" smtClean="0">
              <a:latin typeface="Helvetica"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6848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668FC9E-38FA-43A2-83FD-C88A424510C4}" type="slidenum">
              <a:rPr lang="en-US" smtClean="0">
                <a:latin typeface="Helvetica" pitchFamily="34" charset="0"/>
              </a:rPr>
              <a:pPr/>
              <a:t>47</a:t>
            </a:fld>
            <a:endParaRPr lang="en-US" smtClean="0">
              <a:latin typeface="Helvetica"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081774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14D5C72-42C3-4B9A-90C4-A318DE461B94}" type="slidenum">
              <a:rPr lang="en-US" smtClean="0">
                <a:latin typeface="Helvetica" pitchFamily="34" charset="0"/>
              </a:rPr>
              <a:pPr/>
              <a:t>48</a:t>
            </a:fld>
            <a:endParaRPr lang="en-US" smtClean="0">
              <a:latin typeface="Helvetica"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862684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F6AB4A1C-FE97-4E3A-A3B3-EE631D1D84F3}" type="slidenum">
              <a:rPr lang="en-US" smtClean="0">
                <a:latin typeface="Helvetica" pitchFamily="34" charset="0"/>
              </a:rPr>
              <a:pPr/>
              <a:t>49</a:t>
            </a:fld>
            <a:endParaRPr lang="en-US" smtClean="0">
              <a:latin typeface="Helvetica"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34394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9DE2CA7D-D1DC-44D6-AB4E-725802CC7DC6}" type="slidenum">
              <a:rPr lang="en-US" smtClean="0">
                <a:latin typeface="Helvetica" pitchFamily="34" charset="0"/>
              </a:rPr>
              <a:pPr/>
              <a:t>51</a:t>
            </a:fld>
            <a:endParaRPr lang="en-US" smtClean="0">
              <a:latin typeface="Helvetica"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672799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8D125A3-109A-4481-B5C3-BD6D108209C4}" type="slidenum">
              <a:rPr lang="en-US" smtClean="0">
                <a:latin typeface="Helvetica" pitchFamily="34" charset="0"/>
              </a:rPr>
              <a:pPr/>
              <a:t>4</a:t>
            </a:fld>
            <a:endParaRPr lang="en-US" smtClean="0">
              <a:latin typeface="Helvetica"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036244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DD85ED10-9ACD-4EB3-9048-A2648FF2711D}" type="slidenum">
              <a:rPr lang="en-US" smtClean="0">
                <a:latin typeface="Helvetica" pitchFamily="34" charset="0"/>
              </a:rPr>
              <a:pPr/>
              <a:t>52</a:t>
            </a:fld>
            <a:endParaRPr lang="en-US" smtClean="0">
              <a:latin typeface="Helvetica"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687307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7B58525-248B-4016-96D6-2369FBE5E8DD}" type="slidenum">
              <a:rPr lang="en-US" smtClean="0">
                <a:latin typeface="Helvetica" pitchFamily="34" charset="0"/>
              </a:rPr>
              <a:pPr/>
              <a:t>53</a:t>
            </a:fld>
            <a:endParaRPr lang="en-US" smtClean="0">
              <a:latin typeface="Helvetica"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587211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AFC57A2-9EA4-4193-A542-D7CF58330F1F}" type="slidenum">
              <a:rPr lang="en-US" smtClean="0">
                <a:latin typeface="Helvetica" pitchFamily="34" charset="0"/>
              </a:rPr>
              <a:pPr/>
              <a:t>55</a:t>
            </a:fld>
            <a:endParaRPr lang="en-US" smtClean="0">
              <a:latin typeface="Helvetica"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578066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F707B62-7FF7-47A0-9E9F-F14345390C7C}" type="slidenum">
              <a:rPr lang="en-US" smtClean="0">
                <a:latin typeface="Helvetica" pitchFamily="34" charset="0"/>
              </a:rPr>
              <a:pPr/>
              <a:t>56</a:t>
            </a:fld>
            <a:endParaRPr lang="en-US" smtClean="0">
              <a:latin typeface="Helvetica"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0899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2A432FD-03C3-415A-BAB8-AD22F8C19F2F}" type="slidenum">
              <a:rPr lang="en-US" smtClean="0">
                <a:latin typeface="Helvetica" pitchFamily="34" charset="0"/>
              </a:rPr>
              <a:pPr/>
              <a:t>57</a:t>
            </a:fld>
            <a:endParaRPr lang="en-US" smtClean="0">
              <a:latin typeface="Helvetica"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244855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738C09E-8540-466F-81C7-CECC0B6943F9}" type="slidenum">
              <a:rPr lang="en-US" smtClean="0">
                <a:latin typeface="Helvetica" pitchFamily="34" charset="0"/>
              </a:rPr>
              <a:pPr/>
              <a:t>58</a:t>
            </a:fld>
            <a:endParaRPr lang="en-US" smtClean="0">
              <a:latin typeface="Helvetica"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311597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093EFF9-372D-456A-988B-C1294F351F38}" type="slidenum">
              <a:rPr lang="en-US" smtClean="0">
                <a:latin typeface="Helvetica" pitchFamily="34" charset="0"/>
              </a:rPr>
              <a:pPr/>
              <a:t>59</a:t>
            </a:fld>
            <a:endParaRPr lang="en-US" smtClean="0">
              <a:latin typeface="Helvetica"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656758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CED837D-4B84-4965-AF16-A29C47239C49}" type="slidenum">
              <a:rPr lang="en-US" smtClean="0">
                <a:latin typeface="Helvetica" pitchFamily="34" charset="0"/>
              </a:rPr>
              <a:pPr/>
              <a:t>60</a:t>
            </a:fld>
            <a:endParaRPr lang="en-US" smtClean="0">
              <a:latin typeface="Helvetica"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265151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616EA08-37CD-41AD-B814-EBD802C491A8}" type="slidenum">
              <a:rPr lang="en-US" smtClean="0">
                <a:latin typeface="Helvetica" pitchFamily="34" charset="0"/>
              </a:rPr>
              <a:pPr/>
              <a:t>61</a:t>
            </a:fld>
            <a:endParaRPr lang="en-US" smtClean="0">
              <a:latin typeface="Helvetica"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010936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9A130F92-E17C-49AE-9088-C160A327296C}" type="slidenum">
              <a:rPr lang="en-US" smtClean="0">
                <a:latin typeface="Helvetica" pitchFamily="34" charset="0"/>
              </a:rPr>
              <a:pPr/>
              <a:t>62</a:t>
            </a:fld>
            <a:endParaRPr lang="en-US" smtClean="0">
              <a:latin typeface="Helvetica"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40949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2D845CB9-6E9A-4895-9FE0-DB5DAF3A0F41}" type="slidenum">
              <a:rPr lang="en-US" smtClean="0">
                <a:latin typeface="Helvetica" pitchFamily="34" charset="0"/>
              </a:rPr>
              <a:pPr/>
              <a:t>5</a:t>
            </a:fld>
            <a:endParaRPr lang="en-US" smtClean="0">
              <a:latin typeface="Helvetica"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123664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A48C48EC-5533-40D1-88AF-BE5988ACEA8A}" type="slidenum">
              <a:rPr lang="en-US" smtClean="0">
                <a:latin typeface="Helvetica" pitchFamily="34" charset="0"/>
              </a:rPr>
              <a:pPr/>
              <a:t>63</a:t>
            </a:fld>
            <a:endParaRPr lang="en-US" smtClean="0">
              <a:latin typeface="Helvetica"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939152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4CCE74D-489B-436F-B4B2-F85FC46479B8}" type="slidenum">
              <a:rPr lang="en-US" smtClean="0">
                <a:latin typeface="Helvetica" pitchFamily="34" charset="0"/>
              </a:rPr>
              <a:pPr/>
              <a:t>64</a:t>
            </a:fld>
            <a:endParaRPr lang="en-US" smtClean="0">
              <a:latin typeface="Helvetica"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56507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7957AD9-747B-4478-B21B-B9F7D15FA2C9}" type="slidenum">
              <a:rPr lang="en-US" smtClean="0">
                <a:latin typeface="Helvetica" pitchFamily="34" charset="0"/>
              </a:rPr>
              <a:pPr/>
              <a:t>68</a:t>
            </a:fld>
            <a:endParaRPr lang="en-US" smtClean="0">
              <a:latin typeface="Helvetica"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012275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615A97FA-9A71-4111-BADA-B8014F2700A9}" type="slidenum">
              <a:rPr lang="en-US" smtClean="0">
                <a:latin typeface="Helvetica" pitchFamily="34" charset="0"/>
              </a:rPr>
              <a:pPr/>
              <a:t>69</a:t>
            </a:fld>
            <a:endParaRPr lang="en-US" smtClean="0">
              <a:latin typeface="Helvetica"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53109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B8EA2396-47CD-4672-B16A-EFD6B25C8A9E}" type="slidenum">
              <a:rPr lang="en-US" smtClean="0">
                <a:latin typeface="Helvetica" pitchFamily="34" charset="0"/>
              </a:rPr>
              <a:pPr/>
              <a:t>70</a:t>
            </a:fld>
            <a:endParaRPr lang="en-US" smtClean="0">
              <a:latin typeface="Helvetica"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9939251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5BEB89DE-73C5-4D61-A15B-7053E546C031}" type="slidenum">
              <a:rPr lang="en-US" smtClean="0">
                <a:latin typeface="Helvetica" pitchFamily="34" charset="0"/>
              </a:rPr>
              <a:pPr/>
              <a:t>71</a:t>
            </a:fld>
            <a:endParaRPr lang="en-US" smtClean="0">
              <a:latin typeface="Helvetica"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59551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764C9BE-C6E6-434A-BAC4-F2E2697FA399}" type="slidenum">
              <a:rPr lang="en-US" smtClean="0">
                <a:latin typeface="Helvetica" pitchFamily="34" charset="0"/>
              </a:rPr>
              <a:pPr/>
              <a:t>72</a:t>
            </a:fld>
            <a:endParaRPr lang="en-US" smtClean="0">
              <a:latin typeface="Helvetica"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105016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4AF20D1-41A6-4F32-ACC4-A62A223D46AD}" type="slidenum">
              <a:rPr lang="en-US" smtClean="0">
                <a:latin typeface="Helvetica" pitchFamily="34" charset="0"/>
              </a:rPr>
              <a:pPr/>
              <a:t>73</a:t>
            </a:fld>
            <a:endParaRPr lang="en-US" smtClean="0">
              <a:latin typeface="Helvetica"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965962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417D205-C841-4640-9FA0-042E52546E9F}" type="slidenum">
              <a:rPr lang="en-US" smtClean="0">
                <a:latin typeface="Helvetica" pitchFamily="34" charset="0"/>
              </a:rPr>
              <a:pPr/>
              <a:t>8</a:t>
            </a:fld>
            <a:endParaRPr lang="en-US" smtClean="0">
              <a:latin typeface="Helvetica"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84856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9505F83-93CC-4852-82C3-E22CFA4ED070}" type="slidenum">
              <a:rPr lang="en-US" smtClean="0">
                <a:latin typeface="Helvetica" pitchFamily="34" charset="0"/>
              </a:rPr>
              <a:pPr/>
              <a:t>9</a:t>
            </a:fld>
            <a:endParaRPr lang="en-US" smtClean="0">
              <a:latin typeface="Helvetica"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39643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C7B85DBE-16F8-4925-89E3-70EB91904F51}" type="slidenum">
              <a:rPr lang="en-US" smtClean="0">
                <a:latin typeface="Helvetica" pitchFamily="34" charset="0"/>
              </a:rPr>
              <a:pPr/>
              <a:t>10</a:t>
            </a:fld>
            <a:endParaRPr lang="en-US" smtClean="0">
              <a:latin typeface="Helvetica"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426276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336D1EC-7DCF-40B1-B549-E369F0F9F395}" type="slidenum">
              <a:rPr lang="en-US" smtClean="0">
                <a:latin typeface="Helvetica" pitchFamily="34" charset="0"/>
              </a:rPr>
              <a:pPr/>
              <a:t>11</a:t>
            </a:fld>
            <a:endParaRPr lang="en-US" smtClean="0">
              <a:latin typeface="Helvetica"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655809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en-US">
                <a:latin typeface="Verdana" charset="0"/>
                <a:cs typeface="ＭＳ Ｐゴシック" charset="-128"/>
              </a:endParaRPr>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en-US">
                <a:latin typeface="Verdana" charset="0"/>
                <a:cs typeface="ＭＳ Ｐゴシック" charset="-128"/>
              </a:endParaRPr>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en-US">
                <a:latin typeface="Verdana" charset="0"/>
                <a:cs typeface="ＭＳ Ｐゴシック" charset="-128"/>
              </a:endParaRPr>
            </a:p>
          </p:txBody>
        </p:sp>
      </p:grpSp>
      <p:sp>
        <p:nvSpPr>
          <p:cNvPr id="7" name="Text Box 7"/>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622" tIns="65311" rIns="130622" bIns="65311">
            <a:spAutoFit/>
          </a:bodyPr>
          <a:lstStyle/>
          <a:p>
            <a:pPr algn="ctr">
              <a:spcBef>
                <a:spcPct val="50000"/>
              </a:spcBef>
              <a:defRPr/>
            </a:pPr>
            <a:r>
              <a:rPr lang="en-US" sz="1400" b="1" dirty="0">
                <a:solidFill>
                  <a:srgbClr val="336699"/>
                </a:solidFill>
                <a:latin typeface="Helvetica" charset="0"/>
              </a:rPr>
              <a:t>Silberschatz, Galvin and Gagne ©2009</a:t>
            </a:r>
          </a:p>
        </p:txBody>
      </p:sp>
      <p:sp>
        <p:nvSpPr>
          <p:cNvPr id="8" name="Text Box 8"/>
          <p:cNvSpPr txBox="1">
            <a:spLocks noChangeArrowheads="1"/>
          </p:cNvSpPr>
          <p:nvPr/>
        </p:nvSpPr>
        <p:spPr bwMode="auto">
          <a:xfrm>
            <a:off x="41275" y="8818563"/>
            <a:ext cx="3727450" cy="347662"/>
          </a:xfrm>
          <a:prstGeom prst="rect">
            <a:avLst/>
          </a:prstGeom>
          <a:noFill/>
          <a:ln w="9525">
            <a:noFill/>
            <a:miter lim="800000"/>
            <a:headEnd/>
            <a:tailEnd/>
          </a:ln>
          <a:effectLst/>
        </p:spPr>
        <p:txBody>
          <a:bodyPr wrap="none" lIns="130622" tIns="65311" rIns="130622" bIns="65311">
            <a:spAutoFit/>
          </a:bodyPr>
          <a:lstStyle/>
          <a:p>
            <a:pPr>
              <a:spcBef>
                <a:spcPct val="50000"/>
              </a:spcBef>
              <a:defRPr/>
            </a:pPr>
            <a:r>
              <a:rPr lang="en-US" sz="1400" b="1" dirty="0">
                <a:solidFill>
                  <a:srgbClr val="336699"/>
                </a:solidFill>
                <a:latin typeface="Helvetica" charset="0"/>
              </a:rPr>
              <a:t>Operating System Concepts</a:t>
            </a:r>
            <a:r>
              <a:rPr lang="en-US" sz="1400" b="1" dirty="0">
                <a:solidFill>
                  <a:srgbClr val="336699"/>
                </a:solidFill>
                <a:latin typeface="Helvetica" pitchFamily="34" charset="0"/>
              </a:rPr>
              <a:t> – 8</a:t>
            </a:r>
            <a:r>
              <a:rPr lang="en-US" sz="1400" b="1" baseline="30000" dirty="0">
                <a:solidFill>
                  <a:srgbClr val="336699"/>
                </a:solidFill>
                <a:latin typeface="Helvetica" pitchFamily="34" charset="0"/>
              </a:rPr>
              <a:t>th</a:t>
            </a:r>
            <a:r>
              <a:rPr lang="en-US" sz="1400" b="1" dirty="0">
                <a:solidFill>
                  <a:srgbClr val="336699"/>
                </a:solidFill>
                <a:latin typeface="Helvetica" pitchFamily="34" charset="0"/>
              </a:rPr>
              <a:t> Edition</a:t>
            </a:r>
            <a:endParaRPr lang="en-US" sz="1400" b="1" dirty="0">
              <a:solidFill>
                <a:srgbClr val="336699"/>
              </a:solidFill>
              <a:latin typeface="Helvetica" charset="0"/>
            </a:endParaRPr>
          </a:p>
        </p:txBody>
      </p:sp>
      <p:pic>
        <p:nvPicPr>
          <p:cNvPr id="9" name="Picture 9" descr="dino_4"/>
          <p:cNvPicPr>
            <a:picLocks noChangeAspect="1" noChangeArrowheads="1"/>
          </p:cNvPicPr>
          <p:nvPr/>
        </p:nvPicPr>
        <p:blipFill>
          <a:blip r:embed="rId2"/>
          <a:srcRect/>
          <a:stretch>
            <a:fillRect/>
          </a:stretch>
        </p:blipFill>
        <p:spPr bwMode="auto">
          <a:xfrm>
            <a:off x="5041900" y="5543550"/>
            <a:ext cx="3092450" cy="2125663"/>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4837113" y="5365750"/>
            <a:ext cx="3505200" cy="2493963"/>
          </a:xfrm>
          <a:prstGeom prst="rect">
            <a:avLst/>
          </a:prstGeom>
          <a:noFill/>
          <a:ln w="57150" cmpd="thinThick">
            <a:solidFill>
              <a:srgbClr val="66CCFF"/>
            </a:solidFill>
            <a:miter lim="800000"/>
            <a:headEnd/>
            <a:tailEnd/>
          </a:ln>
          <a:effectLst/>
        </p:spPr>
        <p:txBody>
          <a:bodyPr wrap="none" lIns="130622" tIns="65311" rIns="130622" bIns="65311" anchor="ctr"/>
          <a:lstStyle/>
          <a:p>
            <a:pPr>
              <a:defRPr/>
            </a:pPr>
            <a:endParaRPr lang="en-US">
              <a:latin typeface="Verdana" charset="0"/>
              <a:cs typeface="ＭＳ Ｐゴシック" charset="-128"/>
            </a:endParaRPr>
          </a:p>
        </p:txBody>
      </p:sp>
      <p:sp>
        <p:nvSpPr>
          <p:cNvPr id="254978"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083470" y="3875618"/>
            <a:ext cx="11658600" cy="2000249"/>
          </a:xfrm>
        </p:spPr>
        <p:txBody>
          <a:bodyPr anchor="b"/>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096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961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38" y="2046817"/>
            <a:ext cx="6062663"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38"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364067"/>
            <a:ext cx="4512470" cy="1549400"/>
          </a:xfrm>
        </p:spPr>
        <p:txBody>
          <a:bodyPr/>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362575" y="364067"/>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1" y="1913467"/>
            <a:ext cx="4512470" cy="6254751"/>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0"/>
            <a:ext cx="8229600" cy="755651"/>
          </a:xfrm>
        </p:spPr>
        <p:txBody>
          <a:bodyPr/>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endParaRPr lang="en-US" noProof="0" smtClean="0"/>
          </a:p>
        </p:txBody>
      </p:sp>
      <p:sp>
        <p:nvSpPr>
          <p:cNvPr id="4" name="Text Placeholder 3"/>
          <p:cNvSpPr>
            <a:spLocks noGrp="1"/>
          </p:cNvSpPr>
          <p:nvPr>
            <p:ph type="body" sz="half" idx="2"/>
          </p:nvPr>
        </p:nvSpPr>
        <p:spPr>
          <a:xfrm>
            <a:off x="2688432" y="7156451"/>
            <a:ext cx="8229600" cy="1073149"/>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428625" y="0"/>
            <a:ext cx="1793875" cy="1211263"/>
          </a:xfrm>
          <a:prstGeom prst="rect">
            <a:avLst/>
          </a:prstGeom>
          <a:noFill/>
          <a:ln w="9525">
            <a:noFill/>
            <a:miter lim="800000"/>
            <a:headEnd/>
            <a:tailEnd/>
          </a:ln>
        </p:spPr>
      </p:pic>
      <p:sp>
        <p:nvSpPr>
          <p:cNvPr id="1027" name="Rectangle 3"/>
          <p:cNvSpPr>
            <a:spLocks noGrp="1" noChangeArrowheads="1"/>
          </p:cNvSpPr>
          <p:nvPr>
            <p:ph type="title"/>
          </p:nvPr>
        </p:nvSpPr>
        <p:spPr bwMode="auto">
          <a:xfrm>
            <a:off x="685800" y="369888"/>
            <a:ext cx="12344400" cy="768350"/>
          </a:xfrm>
          <a:prstGeom prst="rect">
            <a:avLst/>
          </a:prstGeom>
          <a:noFill/>
          <a:ln w="9525">
            <a:noFill/>
            <a:miter lim="800000"/>
            <a:headEnd/>
            <a:tailEnd/>
          </a:ln>
        </p:spPr>
        <p:txBody>
          <a:bodyPr vert="horz" wrap="square" lIns="130622" tIns="65311" rIns="130622" bIns="65311"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1209675" y="1644650"/>
            <a:ext cx="12344400" cy="6040438"/>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3957" name="Rectangle 5"/>
          <p:cNvSpPr>
            <a:spLocks noChangeArrowheads="1"/>
          </p:cNvSpPr>
          <p:nvPr/>
        </p:nvSpPr>
        <p:spPr bwMode="auto">
          <a:xfrm>
            <a:off x="0" y="0"/>
            <a:ext cx="342900" cy="3048000"/>
          </a:xfrm>
          <a:prstGeom prst="rect">
            <a:avLst/>
          </a:prstGeom>
          <a:solidFill>
            <a:srgbClr val="336699"/>
          </a:solidFill>
          <a:ln w="9525">
            <a:noFill/>
            <a:miter lim="800000"/>
            <a:headEnd/>
            <a:tailEnd/>
          </a:ln>
          <a:effectLst/>
        </p:spPr>
        <p:txBody>
          <a:bodyPr wrap="none" lIns="130622" tIns="65311" rIns="130622" bIns="65311" anchor="ctr"/>
          <a:lstStyle/>
          <a:p>
            <a:pPr algn="ctr" eaLnBrk="1" hangingPunct="1">
              <a:defRPr/>
            </a:pPr>
            <a:endParaRPr lang="en-US" sz="3400" dirty="0">
              <a:latin typeface="Times New Roman" charset="0"/>
              <a:cs typeface="ＭＳ Ｐゴシック" charset="-128"/>
            </a:endParaRPr>
          </a:p>
        </p:txBody>
      </p:sp>
      <p:sp>
        <p:nvSpPr>
          <p:cNvPr id="253958" name="Line 6"/>
          <p:cNvSpPr>
            <a:spLocks noChangeShapeType="1"/>
          </p:cNvSpPr>
          <p:nvPr/>
        </p:nvSpPr>
        <p:spPr bwMode="auto">
          <a:xfrm>
            <a:off x="685800" y="1147763"/>
            <a:ext cx="12115800" cy="0"/>
          </a:xfrm>
          <a:prstGeom prst="line">
            <a:avLst/>
          </a:prstGeom>
          <a:noFill/>
          <a:ln w="19050">
            <a:solidFill>
              <a:srgbClr val="336699"/>
            </a:solidFill>
            <a:round/>
            <a:headEnd/>
            <a:tailEnd/>
          </a:ln>
          <a:effectLst/>
        </p:spPr>
        <p:txBody>
          <a:bodyPr lIns="130622" tIns="65311" rIns="130622" bIns="65311"/>
          <a:lstStyle/>
          <a:p>
            <a:pPr>
              <a:defRPr/>
            </a:pPr>
            <a:endParaRPr lang="en-US">
              <a:latin typeface="Verdana" charset="0"/>
              <a:ea typeface="+mn-ea"/>
            </a:endParaRPr>
          </a:p>
        </p:txBody>
      </p:sp>
      <p:sp>
        <p:nvSpPr>
          <p:cNvPr id="253959" name="Rectangle 7"/>
          <p:cNvSpPr>
            <a:spLocks noChangeArrowheads="1"/>
          </p:cNvSpPr>
          <p:nvPr/>
        </p:nvSpPr>
        <p:spPr bwMode="auto">
          <a:xfrm>
            <a:off x="0" y="3048000"/>
            <a:ext cx="342900" cy="3048000"/>
          </a:xfrm>
          <a:prstGeom prst="rect">
            <a:avLst/>
          </a:prstGeom>
          <a:solidFill>
            <a:srgbClr val="99CCFF"/>
          </a:solidFill>
          <a:ln w="9525">
            <a:noFill/>
            <a:miter lim="800000"/>
            <a:headEnd/>
            <a:tailEnd/>
          </a:ln>
          <a:effectLst/>
        </p:spPr>
        <p:txBody>
          <a:bodyPr wrap="none" lIns="130622" tIns="65311" rIns="130622" bIns="65311" anchor="ctr"/>
          <a:lstStyle/>
          <a:p>
            <a:pPr algn="ctr" eaLnBrk="1" hangingPunct="1">
              <a:defRPr/>
            </a:pPr>
            <a:endParaRPr lang="en-US" sz="3400" dirty="0">
              <a:latin typeface="Times New Roman" charset="0"/>
              <a:cs typeface="ＭＳ Ｐゴシック" charset="-128"/>
            </a:endParaRPr>
          </a:p>
        </p:txBody>
      </p:sp>
      <p:sp>
        <p:nvSpPr>
          <p:cNvPr id="253960" name="Rectangle 8"/>
          <p:cNvSpPr>
            <a:spLocks noChangeArrowheads="1"/>
          </p:cNvSpPr>
          <p:nvPr/>
        </p:nvSpPr>
        <p:spPr bwMode="auto">
          <a:xfrm>
            <a:off x="0" y="6096000"/>
            <a:ext cx="342900" cy="3048000"/>
          </a:xfrm>
          <a:prstGeom prst="rect">
            <a:avLst/>
          </a:prstGeom>
          <a:solidFill>
            <a:srgbClr val="336699"/>
          </a:solidFill>
          <a:ln w="9525">
            <a:noFill/>
            <a:miter lim="800000"/>
            <a:headEnd/>
            <a:tailEnd/>
          </a:ln>
          <a:effectLst/>
        </p:spPr>
        <p:txBody>
          <a:bodyPr wrap="none" lIns="130622" tIns="65311" rIns="130622" bIns="65311" anchor="ctr"/>
          <a:lstStyle/>
          <a:p>
            <a:pPr algn="ctr" eaLnBrk="1" hangingPunct="1">
              <a:defRPr/>
            </a:pPr>
            <a:endParaRPr lang="en-US" sz="3400" dirty="0">
              <a:latin typeface="Times New Roman" charset="0"/>
              <a:cs typeface="ＭＳ Ｐゴシック" charset="-128"/>
            </a:endParaRPr>
          </a:p>
        </p:txBody>
      </p:sp>
      <p:sp>
        <p:nvSpPr>
          <p:cNvPr id="253961" name="Text Box 9"/>
          <p:cNvSpPr txBox="1">
            <a:spLocks noChangeArrowheads="1"/>
          </p:cNvSpPr>
          <p:nvPr/>
        </p:nvSpPr>
        <p:spPr bwMode="auto">
          <a:xfrm>
            <a:off x="6403975" y="8818563"/>
            <a:ext cx="631825" cy="347662"/>
          </a:xfrm>
          <a:prstGeom prst="rect">
            <a:avLst/>
          </a:prstGeom>
          <a:noFill/>
          <a:ln w="9525">
            <a:noFill/>
            <a:miter lim="800000"/>
            <a:headEnd/>
            <a:tailEnd/>
          </a:ln>
          <a:effectLst/>
        </p:spPr>
        <p:txBody>
          <a:bodyPr wrap="none" lIns="130622" tIns="65311" rIns="130622" bIns="65311">
            <a:spAutoFit/>
          </a:bodyPr>
          <a:lstStyle/>
          <a:p>
            <a:pPr algn="ctr">
              <a:spcBef>
                <a:spcPct val="50000"/>
              </a:spcBef>
              <a:defRPr/>
            </a:pPr>
            <a:r>
              <a:rPr lang="en-US" sz="1400" b="1" dirty="0">
                <a:solidFill>
                  <a:srgbClr val="006699"/>
                </a:solidFill>
                <a:latin typeface="Helvetica" charset="0"/>
              </a:rPr>
              <a:t>8.</a:t>
            </a:r>
            <a:fld id="{5FD2AD68-AF19-4A23-99A0-569310F9D255}" type="slidenum">
              <a:rPr lang="en-US" sz="1400" b="1">
                <a:solidFill>
                  <a:srgbClr val="006699"/>
                </a:solidFill>
                <a:latin typeface="Helvetica" charset="0"/>
              </a:rPr>
              <a:pPr algn="ctr">
                <a:spcBef>
                  <a:spcPct val="50000"/>
                </a:spcBef>
                <a:defRPr/>
              </a:pPr>
              <a:t>‹#›</a:t>
            </a:fld>
            <a:endParaRPr lang="en-US" sz="1400" b="1" dirty="0">
              <a:solidFill>
                <a:srgbClr val="006699"/>
              </a:solidFill>
              <a:latin typeface="Helvetica" charset="0"/>
            </a:endParaRPr>
          </a:p>
        </p:txBody>
      </p:sp>
      <p:sp>
        <p:nvSpPr>
          <p:cNvPr id="253962" name="Text Box 10"/>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622" tIns="65311" rIns="130622" bIns="65311">
            <a:spAutoFit/>
          </a:bodyPr>
          <a:lstStyle/>
          <a:p>
            <a:pPr algn="ctr">
              <a:spcBef>
                <a:spcPct val="50000"/>
              </a:spcBef>
              <a:defRPr/>
            </a:pPr>
            <a:r>
              <a:rPr lang="en-US" sz="1400" b="1" dirty="0">
                <a:solidFill>
                  <a:srgbClr val="006699"/>
                </a:solidFill>
                <a:latin typeface="Helvetica" charset="0"/>
              </a:rPr>
              <a:t>Silberschatz, Galvin and Gagne ©2009</a:t>
            </a:r>
          </a:p>
        </p:txBody>
      </p:sp>
      <p:sp>
        <p:nvSpPr>
          <p:cNvPr id="253963" name="Text Box 11"/>
          <p:cNvSpPr txBox="1">
            <a:spLocks noChangeArrowheads="1"/>
          </p:cNvSpPr>
          <p:nvPr userDrawn="1"/>
        </p:nvSpPr>
        <p:spPr bwMode="auto">
          <a:xfrm>
            <a:off x="279400" y="8828088"/>
            <a:ext cx="3727450" cy="347662"/>
          </a:xfrm>
          <a:prstGeom prst="rect">
            <a:avLst/>
          </a:prstGeom>
          <a:noFill/>
          <a:ln w="9525">
            <a:noFill/>
            <a:miter lim="800000"/>
            <a:headEnd/>
            <a:tailEnd/>
          </a:ln>
          <a:effectLst/>
        </p:spPr>
        <p:txBody>
          <a:bodyPr wrap="none" lIns="130622" tIns="65311" rIns="130622" bIns="65311">
            <a:spAutoFit/>
          </a:bodyPr>
          <a:lstStyle/>
          <a:p>
            <a:pPr>
              <a:spcBef>
                <a:spcPct val="50000"/>
              </a:spcBef>
              <a:defRPr/>
            </a:pPr>
            <a:r>
              <a:rPr lang="en-US" sz="1400" b="1" dirty="0">
                <a:solidFill>
                  <a:srgbClr val="006699"/>
                </a:solidFill>
                <a:latin typeface="Helvetica" charset="0"/>
              </a:rPr>
              <a:t>Operating System Concepts</a:t>
            </a:r>
            <a:r>
              <a:rPr lang="en-US" sz="1400" b="1" dirty="0">
                <a:solidFill>
                  <a:srgbClr val="336699"/>
                </a:solidFill>
                <a:latin typeface="Helvetica" pitchFamily="34" charset="0"/>
              </a:rPr>
              <a:t> – 8</a:t>
            </a:r>
            <a:r>
              <a:rPr lang="en-US" sz="1400" b="1" baseline="30000" dirty="0">
                <a:solidFill>
                  <a:srgbClr val="336699"/>
                </a:solidFill>
                <a:latin typeface="Helvetica" pitchFamily="34" charset="0"/>
              </a:rPr>
              <a:t>th</a:t>
            </a:r>
            <a:r>
              <a:rPr lang="en-US" sz="1400" b="1" dirty="0">
                <a:solidFill>
                  <a:srgbClr val="336699"/>
                </a:solidFill>
                <a:latin typeface="Helvetica" pitchFamily="34" charset="0"/>
              </a:rPr>
              <a:t> Edition</a:t>
            </a:r>
            <a:endParaRPr lang="en-US" sz="1400" b="1" dirty="0">
              <a:solidFill>
                <a:srgbClr val="006699"/>
              </a:solidFill>
              <a:latin typeface="Helvetica" charset="0"/>
            </a:endParaRPr>
          </a:p>
        </p:txBody>
      </p:sp>
      <p:pic>
        <p:nvPicPr>
          <p:cNvPr id="1036" name="Picture 12" descr="dino_6"/>
          <p:cNvPicPr>
            <a:picLocks noChangeAspect="1" noChangeArrowheads="1"/>
          </p:cNvPicPr>
          <p:nvPr/>
        </p:nvPicPr>
        <p:blipFill>
          <a:blip r:embed="rId14"/>
          <a:srcRect/>
          <a:stretch>
            <a:fillRect/>
          </a:stretch>
        </p:blipFill>
        <p:spPr bwMode="auto">
          <a:xfrm>
            <a:off x="11661775" y="7799388"/>
            <a:ext cx="1925638" cy="1057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ＭＳ Ｐゴシック" charset="-128"/>
          <a:cs typeface="ＭＳ Ｐゴシック" charset="-128"/>
        </a:defRPr>
      </a:lvl5pPr>
      <a:lvl6pPr marL="653110" algn="ctr" rtl="0" fontAlgn="base">
        <a:spcBef>
          <a:spcPct val="0"/>
        </a:spcBef>
        <a:spcAft>
          <a:spcPct val="0"/>
        </a:spcAft>
        <a:defRPr sz="4600" b="1">
          <a:solidFill>
            <a:srgbClr val="006699"/>
          </a:solidFill>
          <a:latin typeface="Arial" charset="0"/>
        </a:defRPr>
      </a:lvl6pPr>
      <a:lvl7pPr marL="1306220" algn="ctr" rtl="0" fontAlgn="base">
        <a:spcBef>
          <a:spcPct val="0"/>
        </a:spcBef>
        <a:spcAft>
          <a:spcPct val="0"/>
        </a:spcAft>
        <a:defRPr sz="4600" b="1">
          <a:solidFill>
            <a:srgbClr val="006699"/>
          </a:solidFill>
          <a:latin typeface="Arial" charset="0"/>
        </a:defRPr>
      </a:lvl7pPr>
      <a:lvl8pPr marL="1959331" algn="ctr" rtl="0" fontAlgn="base">
        <a:spcBef>
          <a:spcPct val="0"/>
        </a:spcBef>
        <a:spcAft>
          <a:spcPct val="0"/>
        </a:spcAft>
        <a:defRPr sz="4600" b="1">
          <a:solidFill>
            <a:srgbClr val="006699"/>
          </a:solidFill>
          <a:latin typeface="Arial" charset="0"/>
        </a:defRPr>
      </a:lvl8pPr>
      <a:lvl9pPr marL="2612441" algn="ctr" rtl="0" fontAlgn="base">
        <a:spcBef>
          <a:spcPct val="0"/>
        </a:spcBef>
        <a:spcAft>
          <a:spcPct val="0"/>
        </a:spcAft>
        <a:defRPr sz="4600" b="1">
          <a:solidFill>
            <a:srgbClr val="006699"/>
          </a:solidFill>
          <a:latin typeface="Arial" charset="0"/>
        </a:defRPr>
      </a:lvl9pPr>
    </p:titleStyle>
    <p:bodyStyle>
      <a:lvl1pPr marL="488950" indent="-48895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550988" indent="-325438"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ＭＳ Ｐゴシック"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028700" y="914400"/>
            <a:ext cx="11658600" cy="2836863"/>
          </a:xfrm>
        </p:spPr>
        <p:txBody>
          <a:bodyPr/>
          <a:lstStyle/>
          <a:p>
            <a:pPr eaLnBrk="1" hangingPunct="1"/>
            <a:r>
              <a:rPr lang="en-US" smtClean="0"/>
              <a:t>Chapter 8:  Main Memory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08150" y="369888"/>
            <a:ext cx="11322050" cy="768350"/>
          </a:xfrm>
        </p:spPr>
        <p:txBody>
          <a:bodyPr/>
          <a:lstStyle/>
          <a:p>
            <a:pPr eaLnBrk="1" hangingPunct="1"/>
            <a:r>
              <a:rPr lang="en-US" smtClean="0"/>
              <a:t>Logical vs. Physical Address Space</a:t>
            </a:r>
          </a:p>
        </p:txBody>
      </p:sp>
      <p:sp>
        <p:nvSpPr>
          <p:cNvPr id="12291" name="Rectangle 3"/>
          <p:cNvSpPr>
            <a:spLocks noGrp="1" noChangeArrowheads="1"/>
          </p:cNvSpPr>
          <p:nvPr>
            <p:ph type="body" idx="1"/>
          </p:nvPr>
        </p:nvSpPr>
        <p:spPr>
          <a:xfrm>
            <a:off x="1143000" y="1836738"/>
            <a:ext cx="11630025" cy="5959475"/>
          </a:xfrm>
        </p:spPr>
        <p:txBody>
          <a:bodyPr/>
          <a:lstStyle/>
          <a:p>
            <a:r>
              <a:rPr lang="en-US" dirty="0" smtClean="0"/>
              <a:t>The concept of a logical address space that is bound to a separate </a:t>
            </a:r>
            <a:r>
              <a:rPr lang="en-US" b="1" dirty="0" smtClean="0">
                <a:solidFill>
                  <a:srgbClr val="3366FF"/>
                </a:solidFill>
              </a:rPr>
              <a:t>physical address space</a:t>
            </a:r>
            <a:r>
              <a:rPr lang="en-US" dirty="0" smtClean="0">
                <a:solidFill>
                  <a:srgbClr val="3366FF"/>
                </a:solidFill>
              </a:rPr>
              <a:t> </a:t>
            </a:r>
            <a:r>
              <a:rPr lang="en-US" dirty="0" smtClean="0"/>
              <a:t>is central to proper memory management</a:t>
            </a:r>
          </a:p>
          <a:p>
            <a:pPr lvl="1"/>
            <a:r>
              <a:rPr lang="en-US" b="1" dirty="0" smtClean="0">
                <a:solidFill>
                  <a:srgbClr val="3366FF"/>
                </a:solidFill>
              </a:rPr>
              <a:t>Logical address</a:t>
            </a:r>
            <a:r>
              <a:rPr lang="en-US" dirty="0" smtClean="0">
                <a:solidFill>
                  <a:srgbClr val="3366FF"/>
                </a:solidFill>
              </a:rPr>
              <a:t> </a:t>
            </a:r>
            <a:r>
              <a:rPr lang="en-US" dirty="0" smtClean="0"/>
              <a:t>– generated by the CPU; also referred to as </a:t>
            </a:r>
            <a:r>
              <a:rPr lang="en-US" b="1" dirty="0" smtClean="0">
                <a:solidFill>
                  <a:srgbClr val="3366FF"/>
                </a:solidFill>
              </a:rPr>
              <a:t>virtual address</a:t>
            </a:r>
          </a:p>
          <a:p>
            <a:pPr lvl="1"/>
            <a:r>
              <a:rPr lang="en-US" b="1" dirty="0" smtClean="0">
                <a:solidFill>
                  <a:srgbClr val="3366FF"/>
                </a:solidFill>
              </a:rPr>
              <a:t>Physical address</a:t>
            </a:r>
            <a:r>
              <a:rPr lang="en-US" dirty="0" smtClean="0">
                <a:solidFill>
                  <a:srgbClr val="3366FF"/>
                </a:solidFill>
              </a:rPr>
              <a:t> </a:t>
            </a:r>
            <a:r>
              <a:rPr lang="en-US" dirty="0" smtClean="0"/>
              <a:t>– address seen by the memory </a:t>
            </a:r>
            <a:r>
              <a:rPr lang="en-US" dirty="0" smtClean="0"/>
              <a:t>unit loaded into the memory address register.</a:t>
            </a:r>
            <a:endParaRPr lang="en-US" dirty="0" smtClean="0"/>
          </a:p>
          <a:p>
            <a:pPr lvl="1"/>
            <a:endParaRPr lang="en-US" dirty="0" smtClean="0"/>
          </a:p>
          <a:p>
            <a:r>
              <a:rPr lang="en-US" dirty="0" smtClean="0"/>
              <a:t>Logical and physical addresses are the same in compile-time and load-time address-binding schemes; logical (virtual) and physical addresses differ in execution-time address-binding scheme</a:t>
            </a:r>
          </a:p>
          <a:p>
            <a:r>
              <a:rPr lang="en-US" b="1" dirty="0" smtClean="0">
                <a:solidFill>
                  <a:srgbClr val="3366FF"/>
                </a:solidFill>
              </a:rPr>
              <a:t>Logical address space </a:t>
            </a:r>
            <a:r>
              <a:rPr lang="en-US" dirty="0" smtClean="0"/>
              <a:t>is the set of all logical addresses generated by a program</a:t>
            </a:r>
          </a:p>
          <a:p>
            <a:r>
              <a:rPr lang="en-US" b="1" dirty="0" smtClean="0">
                <a:solidFill>
                  <a:srgbClr val="3366FF"/>
                </a:solidFill>
              </a:rPr>
              <a:t>Physical address space </a:t>
            </a:r>
            <a:r>
              <a:rPr lang="en-US" dirty="0" smtClean="0"/>
              <a:t>is the set of all physical addresses generated by a </a:t>
            </a:r>
            <a:r>
              <a:rPr lang="en-US" dirty="0" smtClean="0"/>
              <a:t>program</a:t>
            </a:r>
          </a:p>
          <a:p>
            <a:endParaRPr lang="en-US" dirty="0"/>
          </a:p>
          <a:p>
            <a:r>
              <a:rPr lang="en-US" dirty="0" smtClean="0"/>
              <a:t>The run time mapping from virtual to physical addresses id one by a hardware device called the memory management unit (MMU). Next is the illustration of this mapping with a simple MMU scheme which is a generalization of the base register scheme shown above.</a:t>
            </a:r>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271588" y="369888"/>
            <a:ext cx="11758612" cy="768350"/>
          </a:xfrm>
        </p:spPr>
        <p:txBody>
          <a:bodyPr/>
          <a:lstStyle/>
          <a:p>
            <a:pPr eaLnBrk="1" hangingPunct="1"/>
            <a:r>
              <a:rPr lang="en-US" smtClean="0"/>
              <a:t>Memory-Management Unit (</a:t>
            </a:r>
            <a:r>
              <a:rPr lang="en-US" sz="3400" smtClean="0"/>
              <a:t>MMU</a:t>
            </a:r>
            <a:r>
              <a:rPr lang="en-US" smtClean="0"/>
              <a:t>)</a:t>
            </a:r>
          </a:p>
        </p:txBody>
      </p:sp>
      <p:sp>
        <p:nvSpPr>
          <p:cNvPr id="13315" name="Rectangle 3"/>
          <p:cNvSpPr>
            <a:spLocks noGrp="1" noChangeArrowheads="1"/>
          </p:cNvSpPr>
          <p:nvPr>
            <p:ph type="body" idx="1"/>
          </p:nvPr>
        </p:nvSpPr>
        <p:spPr>
          <a:xfrm>
            <a:off x="1143000" y="1836738"/>
            <a:ext cx="11596688" cy="5978525"/>
          </a:xfrm>
        </p:spPr>
        <p:txBody>
          <a:bodyPr/>
          <a:lstStyle/>
          <a:p>
            <a:r>
              <a:rPr lang="en-US" dirty="0" smtClean="0"/>
              <a:t>Hardware device that at run time maps virtual to physical address</a:t>
            </a:r>
          </a:p>
          <a:p>
            <a:endParaRPr lang="en-US" dirty="0" smtClean="0"/>
          </a:p>
          <a:p>
            <a:r>
              <a:rPr lang="en-US" dirty="0" smtClean="0"/>
              <a:t>Many methods possible, covered in the rest of this chapter</a:t>
            </a:r>
            <a:br>
              <a:rPr lang="en-US" dirty="0" smtClean="0"/>
            </a:br>
            <a:endParaRPr lang="en-US" dirty="0" smtClean="0"/>
          </a:p>
          <a:p>
            <a:r>
              <a:rPr lang="en-US" dirty="0" smtClean="0"/>
              <a:t>To start, consider simple scheme where the value in the relocation register is added to every address generated by a user process at the time it is sent to memory</a:t>
            </a:r>
          </a:p>
          <a:p>
            <a:pPr lvl="1"/>
            <a:r>
              <a:rPr lang="en-US" dirty="0" smtClean="0"/>
              <a:t>Base register now called </a:t>
            </a:r>
            <a:r>
              <a:rPr lang="en-US" b="1" dirty="0" smtClean="0">
                <a:solidFill>
                  <a:srgbClr val="0000FF"/>
                </a:solidFill>
              </a:rPr>
              <a:t>relocation register</a:t>
            </a:r>
            <a:endParaRPr lang="en-US" dirty="0" smtClean="0"/>
          </a:p>
          <a:p>
            <a:pPr lvl="1"/>
            <a:r>
              <a:rPr lang="en-US" dirty="0" smtClean="0"/>
              <a:t>MS-DOS on Intel 80x86 used 4 relocation registers</a:t>
            </a:r>
          </a:p>
          <a:p>
            <a:endParaRPr lang="en-US" dirty="0" smtClean="0"/>
          </a:p>
          <a:p>
            <a:r>
              <a:rPr lang="en-US" dirty="0" smtClean="0"/>
              <a:t>The user program deals with </a:t>
            </a:r>
            <a:r>
              <a:rPr lang="en-US" i="1" dirty="0" smtClean="0"/>
              <a:t>logical</a:t>
            </a:r>
            <a:r>
              <a:rPr lang="en-US" dirty="0" smtClean="0"/>
              <a:t> addresses; it never sees the </a:t>
            </a:r>
            <a:r>
              <a:rPr lang="en-US" i="1" dirty="0" smtClean="0"/>
              <a:t>real</a:t>
            </a:r>
            <a:r>
              <a:rPr lang="en-US" dirty="0" smtClean="0"/>
              <a:t> physical addresses</a:t>
            </a:r>
          </a:p>
          <a:p>
            <a:pPr lvl="1"/>
            <a:r>
              <a:rPr lang="en-US" dirty="0" smtClean="0"/>
              <a:t>Execution-time binding occurs when reference is made to location in memory</a:t>
            </a:r>
          </a:p>
          <a:p>
            <a:pPr lvl="1"/>
            <a:r>
              <a:rPr lang="en-US" dirty="0" smtClean="0"/>
              <a:t>Logical address bound to physical addresses</a:t>
            </a:r>
          </a:p>
          <a:p>
            <a:pPr marL="652462" lvl="1" indent="0">
              <a:buNone/>
            </a:pPr>
            <a:endParaRPr lang="en-US" dirty="0"/>
          </a:p>
          <a:p>
            <a:pPr marL="652462" lvl="1" indent="0">
              <a:buNone/>
            </a:pPr>
            <a:r>
              <a:rPr lang="en-US" dirty="0" smtClean="0"/>
              <a:t>Therefor we have two different types of addresses :logical address (range 0 to max) and physical addresses (in the range R+0 to </a:t>
            </a:r>
            <a:r>
              <a:rPr lang="en-US" dirty="0" err="1" smtClean="0"/>
              <a:t>R+max</a:t>
            </a:r>
            <a:r>
              <a:rPr lang="en-US" dirty="0" smtClean="0"/>
              <a:t> for base value of 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9538" y="414338"/>
            <a:ext cx="12336462" cy="762000"/>
          </a:xfrm>
        </p:spPr>
        <p:txBody>
          <a:bodyPr/>
          <a:lstStyle/>
          <a:p>
            <a:pPr eaLnBrk="1" hangingPunct="1"/>
            <a:r>
              <a:rPr lang="en-US" sz="4000" smtClean="0"/>
              <a:t>Dynamic relocation using a </a:t>
            </a:r>
            <a:br>
              <a:rPr lang="en-US" sz="4000" smtClean="0"/>
            </a:br>
            <a:r>
              <a:rPr lang="en-US" sz="4000" smtClean="0"/>
              <a:t>relocation register</a:t>
            </a:r>
          </a:p>
        </p:txBody>
      </p:sp>
      <p:pic>
        <p:nvPicPr>
          <p:cNvPr id="14339" name="Picture 5"/>
          <p:cNvPicPr>
            <a:picLocks noChangeAspect="1" noChangeArrowheads="1"/>
          </p:cNvPicPr>
          <p:nvPr/>
        </p:nvPicPr>
        <p:blipFill>
          <a:blip r:embed="rId3"/>
          <a:srcRect/>
          <a:stretch>
            <a:fillRect/>
          </a:stretch>
        </p:blipFill>
        <p:spPr bwMode="auto">
          <a:xfrm>
            <a:off x="2724150" y="1966913"/>
            <a:ext cx="8037513" cy="5248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Dynamic Loading</a:t>
            </a:r>
          </a:p>
        </p:txBody>
      </p:sp>
      <p:sp>
        <p:nvSpPr>
          <p:cNvPr id="15363" name="Rectangle 3"/>
          <p:cNvSpPr>
            <a:spLocks noGrp="1" noChangeArrowheads="1"/>
          </p:cNvSpPr>
          <p:nvPr>
            <p:ph type="body" idx="1"/>
          </p:nvPr>
        </p:nvSpPr>
        <p:spPr>
          <a:xfrm>
            <a:off x="1143000" y="1836738"/>
            <a:ext cx="11742738" cy="5978525"/>
          </a:xfrm>
        </p:spPr>
        <p:txBody>
          <a:bodyPr/>
          <a:lstStyle/>
          <a:p>
            <a:r>
              <a:rPr lang="en-US" smtClean="0"/>
              <a:t>Routine is not loaded until it is called</a:t>
            </a:r>
          </a:p>
          <a:p>
            <a:endParaRPr lang="en-US" smtClean="0"/>
          </a:p>
          <a:p>
            <a:r>
              <a:rPr lang="en-US" smtClean="0"/>
              <a:t>Better memory-space utilization; unused routine is never loaded</a:t>
            </a:r>
          </a:p>
          <a:p>
            <a:endParaRPr lang="en-US" smtClean="0"/>
          </a:p>
          <a:p>
            <a:r>
              <a:rPr lang="en-US" smtClean="0"/>
              <a:t>All routines kept on disk in relocatable load format</a:t>
            </a:r>
          </a:p>
          <a:p>
            <a:endParaRPr lang="en-US" smtClean="0"/>
          </a:p>
          <a:p>
            <a:r>
              <a:rPr lang="en-US" smtClean="0"/>
              <a:t>Useful when large amounts of code are needed to handle infrequently occurring cases</a:t>
            </a:r>
          </a:p>
          <a:p>
            <a:endParaRPr lang="en-US" smtClean="0"/>
          </a:p>
          <a:p>
            <a:r>
              <a:rPr lang="en-US" smtClean="0"/>
              <a:t>No special support from the operating system is required</a:t>
            </a:r>
          </a:p>
          <a:p>
            <a:pPr lvl="1"/>
            <a:r>
              <a:rPr lang="en-US" smtClean="0"/>
              <a:t>Implemented through program design</a:t>
            </a:r>
          </a:p>
          <a:p>
            <a:pPr lvl="1"/>
            <a:r>
              <a:rPr lang="en-US" smtClean="0"/>
              <a:t>OS can help by providing libraries to implement dynamic loading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Dynamic Linking</a:t>
            </a:r>
          </a:p>
        </p:txBody>
      </p:sp>
      <p:sp>
        <p:nvSpPr>
          <p:cNvPr id="16387" name="Rectangle 3"/>
          <p:cNvSpPr>
            <a:spLocks noGrp="1" noChangeArrowheads="1"/>
          </p:cNvSpPr>
          <p:nvPr>
            <p:ph type="body" idx="1"/>
          </p:nvPr>
        </p:nvSpPr>
        <p:spPr>
          <a:xfrm>
            <a:off x="1143000" y="1836738"/>
            <a:ext cx="11576050" cy="5789612"/>
          </a:xfrm>
        </p:spPr>
        <p:txBody>
          <a:bodyPr/>
          <a:lstStyle/>
          <a:p>
            <a:r>
              <a:rPr lang="en-US" smtClean="0"/>
              <a:t>Static linking – system libraries and program code combined by the loader into the binary program image</a:t>
            </a:r>
          </a:p>
          <a:p>
            <a:r>
              <a:rPr lang="en-US" smtClean="0"/>
              <a:t>Dynamic linking –linking postponed until execution time</a:t>
            </a:r>
            <a:endParaRPr lang="en-US" sz="1100" smtClean="0"/>
          </a:p>
          <a:p>
            <a:r>
              <a:rPr lang="en-US" smtClean="0"/>
              <a:t>Small piece of code, </a:t>
            </a:r>
            <a:r>
              <a:rPr lang="en-US" i="1" smtClean="0"/>
              <a:t>stub</a:t>
            </a:r>
            <a:r>
              <a:rPr lang="en-US" smtClean="0"/>
              <a:t>, used to locate the appropriate memory-resident library routine</a:t>
            </a:r>
            <a:endParaRPr lang="en-US" sz="1100" smtClean="0"/>
          </a:p>
          <a:p>
            <a:r>
              <a:rPr lang="en-US" smtClean="0"/>
              <a:t>Stub replaces itself with the address of the routine, and executes the routine</a:t>
            </a:r>
            <a:endParaRPr lang="en-US" sz="1100" smtClean="0"/>
          </a:p>
          <a:p>
            <a:r>
              <a:rPr lang="en-US" smtClean="0"/>
              <a:t>Operating system checks if routine is in processes’ memory address</a:t>
            </a:r>
          </a:p>
          <a:p>
            <a:pPr lvl="1"/>
            <a:r>
              <a:rPr lang="en-US" smtClean="0"/>
              <a:t>If not in address space, add to address space</a:t>
            </a:r>
            <a:endParaRPr lang="en-US" sz="1100" smtClean="0"/>
          </a:p>
          <a:p>
            <a:r>
              <a:rPr lang="en-US" smtClean="0"/>
              <a:t>Dynamic linking is particularly useful for libraries</a:t>
            </a:r>
            <a:endParaRPr lang="en-US" sz="1100" smtClean="0"/>
          </a:p>
          <a:p>
            <a:r>
              <a:rPr lang="en-US" smtClean="0"/>
              <a:t>System also known as </a:t>
            </a:r>
            <a:r>
              <a:rPr lang="en-US" b="1" smtClean="0">
                <a:solidFill>
                  <a:srgbClr val="3366FF"/>
                </a:solidFill>
              </a:rPr>
              <a:t>shared libraries</a:t>
            </a:r>
          </a:p>
          <a:p>
            <a:r>
              <a:rPr lang="en-US" smtClean="0">
                <a:solidFill>
                  <a:srgbClr val="000000"/>
                </a:solidFill>
              </a:rPr>
              <a:t>Consider applicability to patching system libraries</a:t>
            </a:r>
          </a:p>
          <a:p>
            <a:pPr lvl="1"/>
            <a:r>
              <a:rPr lang="en-US" smtClean="0">
                <a:solidFill>
                  <a:srgbClr val="000000"/>
                </a:solidFill>
              </a:rPr>
              <a:t>Versioning may be needed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Swapping</a:t>
            </a:r>
          </a:p>
        </p:txBody>
      </p:sp>
      <p:sp>
        <p:nvSpPr>
          <p:cNvPr id="17411" name="Rectangle 3"/>
          <p:cNvSpPr>
            <a:spLocks noGrp="1" noChangeArrowheads="1"/>
          </p:cNvSpPr>
          <p:nvPr>
            <p:ph type="body" idx="1"/>
          </p:nvPr>
        </p:nvSpPr>
        <p:spPr>
          <a:xfrm>
            <a:off x="1143000" y="1643063"/>
            <a:ext cx="11639550" cy="6756400"/>
          </a:xfrm>
        </p:spPr>
        <p:txBody>
          <a:bodyPr/>
          <a:lstStyle/>
          <a:p>
            <a:pPr>
              <a:lnSpc>
                <a:spcPct val="80000"/>
              </a:lnSpc>
            </a:pPr>
            <a:r>
              <a:rPr lang="en-US" sz="2000" dirty="0" smtClean="0"/>
              <a:t>A process can be swapped temporarily out of memory to a backing store, and then brought back into memory for continued execution</a:t>
            </a:r>
          </a:p>
          <a:p>
            <a:pPr lvl="1">
              <a:lnSpc>
                <a:spcPct val="80000"/>
              </a:lnSpc>
            </a:pPr>
            <a:r>
              <a:rPr lang="en-US" sz="2000" dirty="0" smtClean="0"/>
              <a:t>Total physical memory space of processes can exceed physical memory</a:t>
            </a:r>
          </a:p>
          <a:p>
            <a:pPr>
              <a:lnSpc>
                <a:spcPct val="80000"/>
              </a:lnSpc>
            </a:pPr>
            <a:r>
              <a:rPr lang="en-US" sz="2000" b="1" dirty="0" smtClean="0">
                <a:solidFill>
                  <a:srgbClr val="3366FF"/>
                </a:solidFill>
              </a:rPr>
              <a:t>Backing store</a:t>
            </a:r>
            <a:r>
              <a:rPr lang="en-US" sz="2000" dirty="0" smtClean="0">
                <a:solidFill>
                  <a:srgbClr val="3366FF"/>
                </a:solidFill>
              </a:rPr>
              <a:t> </a:t>
            </a:r>
            <a:r>
              <a:rPr lang="en-US" sz="2000" dirty="0" smtClean="0"/>
              <a:t>– fast disk large enough to accommodate copies of all memory images for all users; must provide direct access to these memory images</a:t>
            </a:r>
          </a:p>
          <a:p>
            <a:pPr>
              <a:lnSpc>
                <a:spcPct val="80000"/>
              </a:lnSpc>
            </a:pPr>
            <a:r>
              <a:rPr lang="en-US" sz="2000" b="1" dirty="0" smtClean="0">
                <a:solidFill>
                  <a:srgbClr val="3366FF"/>
                </a:solidFill>
              </a:rPr>
              <a:t>Roll out, roll in</a:t>
            </a:r>
            <a:r>
              <a:rPr lang="en-US" sz="2000" dirty="0" smtClean="0">
                <a:solidFill>
                  <a:srgbClr val="3366FF"/>
                </a:solidFill>
              </a:rPr>
              <a:t> </a:t>
            </a:r>
            <a:r>
              <a:rPr lang="en-US" sz="2000" dirty="0" smtClean="0"/>
              <a:t>– swapping variant used for priority-based scheduling algorithms; lower-priority process is swapped out so higher-priority process can be loaded and executed</a:t>
            </a:r>
          </a:p>
          <a:p>
            <a:pPr>
              <a:lnSpc>
                <a:spcPct val="80000"/>
              </a:lnSpc>
            </a:pPr>
            <a:r>
              <a:rPr lang="en-US" sz="2000" dirty="0" smtClean="0"/>
              <a:t>Major part of swap time is transfer time; total transfer time is directly proportional to the amount of memory swapped</a:t>
            </a:r>
          </a:p>
          <a:p>
            <a:pPr>
              <a:lnSpc>
                <a:spcPct val="80000"/>
              </a:lnSpc>
            </a:pPr>
            <a:r>
              <a:rPr lang="en-US" sz="2000" dirty="0" smtClean="0"/>
              <a:t>System maintains a </a:t>
            </a:r>
            <a:r>
              <a:rPr lang="en-US" sz="2000" b="1" dirty="0" smtClean="0">
                <a:solidFill>
                  <a:srgbClr val="3366FF"/>
                </a:solidFill>
              </a:rPr>
              <a:t>ready queue</a:t>
            </a:r>
            <a:r>
              <a:rPr lang="en-US" sz="2000" dirty="0" smtClean="0">
                <a:solidFill>
                  <a:srgbClr val="3366FF"/>
                </a:solidFill>
              </a:rPr>
              <a:t> </a:t>
            </a:r>
            <a:r>
              <a:rPr lang="en-US" sz="2000" dirty="0" smtClean="0"/>
              <a:t>of ready-to-run processes which have memory images on disk or in the memory and are ready to run.</a:t>
            </a:r>
          </a:p>
          <a:p>
            <a:pPr>
              <a:lnSpc>
                <a:spcPct val="80000"/>
              </a:lnSpc>
            </a:pPr>
            <a:r>
              <a:rPr lang="en-US" sz="2000" dirty="0" smtClean="0"/>
              <a:t>Does the swapped out process need to swap back in to same physical addresses?</a:t>
            </a:r>
          </a:p>
          <a:p>
            <a:pPr>
              <a:lnSpc>
                <a:spcPct val="80000"/>
              </a:lnSpc>
            </a:pPr>
            <a:r>
              <a:rPr lang="en-US" sz="2000" dirty="0" smtClean="0"/>
              <a:t>Depends on address binding method</a:t>
            </a:r>
          </a:p>
          <a:p>
            <a:pPr lvl="1">
              <a:lnSpc>
                <a:spcPct val="80000"/>
              </a:lnSpc>
            </a:pPr>
            <a:r>
              <a:rPr lang="en-US" sz="2000" dirty="0" smtClean="0"/>
              <a:t>Plus consider pending I/O to / from process memory space</a:t>
            </a:r>
          </a:p>
          <a:p>
            <a:pPr>
              <a:lnSpc>
                <a:spcPct val="80000"/>
              </a:lnSpc>
            </a:pPr>
            <a:r>
              <a:rPr lang="en-US" sz="2000" dirty="0" smtClean="0"/>
              <a:t>Modified versions of swapping are found on many systems (i.e., UNIX, Linux, and Windows)</a:t>
            </a:r>
          </a:p>
          <a:p>
            <a:pPr lvl="1"/>
            <a:r>
              <a:rPr lang="en-US" sz="2000" dirty="0" smtClean="0"/>
              <a:t>Swapping normally disabled</a:t>
            </a:r>
          </a:p>
          <a:p>
            <a:pPr lvl="1"/>
            <a:r>
              <a:rPr lang="en-US" sz="2000" dirty="0" smtClean="0"/>
              <a:t>Started if more than threshold amount of memory allocated</a:t>
            </a:r>
          </a:p>
          <a:p>
            <a:pPr lvl="1"/>
            <a:r>
              <a:rPr lang="en-US" sz="2000" dirty="0" smtClean="0"/>
              <a:t>Disabled again once memory demand reduced below threshold</a:t>
            </a:r>
          </a:p>
          <a:p>
            <a:pPr>
              <a:lnSpc>
                <a:spcPct val="80000"/>
              </a:lnSpc>
              <a:buFont typeface="Monotype Sorts" charset="2"/>
              <a:buNone/>
            </a:pPr>
            <a:endParaRPr lang="en-US" sz="20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27138" y="369888"/>
            <a:ext cx="11803062" cy="768350"/>
          </a:xfrm>
        </p:spPr>
        <p:txBody>
          <a:bodyPr/>
          <a:lstStyle/>
          <a:p>
            <a:pPr eaLnBrk="1" hangingPunct="1"/>
            <a:r>
              <a:rPr lang="en-US" smtClean="0"/>
              <a:t>Schematic View of Swapping</a:t>
            </a:r>
            <a:endParaRPr lang="en-US" sz="3400" smtClean="0"/>
          </a:p>
        </p:txBody>
      </p:sp>
      <p:pic>
        <p:nvPicPr>
          <p:cNvPr id="18435" name="Picture 4" descr="8"/>
          <p:cNvPicPr>
            <a:picLocks noChangeAspect="1" noChangeArrowheads="1"/>
          </p:cNvPicPr>
          <p:nvPr/>
        </p:nvPicPr>
        <p:blipFill>
          <a:blip r:embed="rId3"/>
          <a:srcRect/>
          <a:stretch>
            <a:fillRect/>
          </a:stretch>
        </p:blipFill>
        <p:spPr bwMode="auto">
          <a:xfrm>
            <a:off x="2447925" y="1517650"/>
            <a:ext cx="9001125" cy="598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4000" smtClean="0"/>
              <a:t>Context Switch Time including Swapping</a:t>
            </a:r>
          </a:p>
        </p:txBody>
      </p:sp>
      <p:sp>
        <p:nvSpPr>
          <p:cNvPr id="19459" name="Content Placeholder 2"/>
          <p:cNvSpPr>
            <a:spLocks noGrp="1"/>
          </p:cNvSpPr>
          <p:nvPr>
            <p:ph idx="1"/>
          </p:nvPr>
        </p:nvSpPr>
        <p:spPr/>
        <p:txBody>
          <a:bodyPr/>
          <a:lstStyle/>
          <a:p>
            <a:r>
              <a:rPr lang="en-US" sz="2000" smtClean="0"/>
              <a:t>If next processes to be put on CPU is not in memory, need to swap out a process and swap in target process</a:t>
            </a:r>
          </a:p>
          <a:p>
            <a:r>
              <a:rPr lang="en-US" sz="2000" smtClean="0"/>
              <a:t>Context switch time can then be very high</a:t>
            </a:r>
          </a:p>
          <a:p>
            <a:r>
              <a:rPr lang="en-US" sz="2000" smtClean="0"/>
              <a:t>100MB process swapping to hard disk with transfer rate of 50MB/sec</a:t>
            </a:r>
          </a:p>
          <a:p>
            <a:pPr lvl="1"/>
            <a:r>
              <a:rPr lang="en-US" sz="2000" smtClean="0"/>
              <a:t>Plus disk latency of 8 ms</a:t>
            </a:r>
          </a:p>
          <a:p>
            <a:pPr lvl="1"/>
            <a:r>
              <a:rPr lang="en-US" sz="2000" smtClean="0"/>
              <a:t>Swap out time of 2008 ms</a:t>
            </a:r>
          </a:p>
          <a:p>
            <a:pPr lvl="1"/>
            <a:r>
              <a:rPr lang="en-US" sz="2000" smtClean="0"/>
              <a:t>Plus swap in of same sized process</a:t>
            </a:r>
          </a:p>
          <a:p>
            <a:pPr lvl="1"/>
            <a:r>
              <a:rPr lang="en-US" sz="2000" smtClean="0"/>
              <a:t>Total context switch swapping component time of 4016ms (&gt; 4 seconds)</a:t>
            </a:r>
          </a:p>
          <a:p>
            <a:r>
              <a:rPr lang="en-US" sz="2000" smtClean="0"/>
              <a:t>Can reduce if reduce size of memory swapped – by knowing how much memory really being used</a:t>
            </a:r>
          </a:p>
          <a:p>
            <a:pPr lvl="1"/>
            <a:r>
              <a:rPr lang="en-US" sz="2000" smtClean="0"/>
              <a:t>System calls to inform OS of memory use via </a:t>
            </a:r>
            <a:r>
              <a:rPr lang="en-US" sz="2000" smtClean="0">
                <a:latin typeface="Courier New" charset="0"/>
                <a:cs typeface="Courier New" charset="0"/>
              </a:rPr>
              <a:t>request memory </a:t>
            </a:r>
            <a:r>
              <a:rPr lang="en-US" sz="2000" smtClean="0"/>
              <a:t>and </a:t>
            </a:r>
            <a:r>
              <a:rPr lang="en-US" sz="2000" smtClean="0">
                <a:latin typeface="Courier New" charset="0"/>
                <a:cs typeface="Courier New" charset="0"/>
              </a:rPr>
              <a:t>release memory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of Swapping</a:t>
            </a:r>
            <a:endParaRPr lang="en-US" dirty="0"/>
          </a:p>
        </p:txBody>
      </p:sp>
      <p:sp>
        <p:nvSpPr>
          <p:cNvPr id="3" name="Content Placeholder 2"/>
          <p:cNvSpPr>
            <a:spLocks noGrp="1"/>
          </p:cNvSpPr>
          <p:nvPr>
            <p:ph idx="1"/>
          </p:nvPr>
        </p:nvSpPr>
        <p:spPr/>
        <p:txBody>
          <a:bodyPr/>
          <a:lstStyle/>
          <a:p>
            <a:r>
              <a:rPr lang="en-US" dirty="0" smtClean="0"/>
              <a:t>If we want to swap a process we must be sure that is completely idle. P1 in queue to access the I/O device. But Device is busy. Now if P1 is swapped by P2 and the I/O device is ready it may use the memory now used by P2.</a:t>
            </a:r>
          </a:p>
          <a:p>
            <a:r>
              <a:rPr lang="en-US" dirty="0" smtClean="0"/>
              <a:t>Solution: Never swap a process with pending I/o or execute I/o Operations only into OS buffers. Since transfers between OS buffers and process memory then occur only when the process is swapped in.</a:t>
            </a:r>
          </a:p>
          <a:p>
            <a:r>
              <a:rPr lang="en-US" dirty="0" smtClean="0"/>
              <a:t>Swapping required considerable amount of time. So a new variant of swapping is used i.e.</a:t>
            </a:r>
          </a:p>
          <a:p>
            <a:r>
              <a:rPr lang="en-US" dirty="0" smtClean="0"/>
              <a:t>Swapping is normally disabled but will start if many processes are running and are using a threshold amount of memory.</a:t>
            </a:r>
          </a:p>
          <a:p>
            <a:endParaRPr lang="en-US" dirty="0"/>
          </a:p>
        </p:txBody>
      </p:sp>
    </p:spTree>
    <p:extLst>
      <p:ext uri="{BB962C8B-B14F-4D97-AF65-F5344CB8AC3E}">
        <p14:creationId xmlns:p14="http://schemas.microsoft.com/office/powerpoint/2010/main" val="3967067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a:xfrm>
            <a:off x="1300163" y="369888"/>
            <a:ext cx="11730037" cy="768350"/>
          </a:xfrm>
        </p:spPr>
        <p:txBody>
          <a:bodyPr/>
          <a:lstStyle/>
          <a:p>
            <a:pPr eaLnBrk="1" hangingPunct="1"/>
            <a:r>
              <a:rPr lang="en-US" smtClean="0"/>
              <a:t>Contiguous Allocation</a:t>
            </a:r>
          </a:p>
        </p:txBody>
      </p:sp>
      <p:sp>
        <p:nvSpPr>
          <p:cNvPr id="20483" name="Rectangle 1027"/>
          <p:cNvSpPr>
            <a:spLocks noGrp="1" noChangeArrowheads="1"/>
          </p:cNvSpPr>
          <p:nvPr>
            <p:ph type="body" idx="1"/>
          </p:nvPr>
        </p:nvSpPr>
        <p:spPr>
          <a:xfrm>
            <a:off x="1143000" y="1836738"/>
            <a:ext cx="11666538" cy="6016625"/>
          </a:xfrm>
        </p:spPr>
        <p:txBody>
          <a:bodyPr/>
          <a:lstStyle/>
          <a:p>
            <a:r>
              <a:rPr lang="en-US" smtClean="0"/>
              <a:t>Main memory usually into two partitions:</a:t>
            </a:r>
          </a:p>
          <a:p>
            <a:pPr lvl="1"/>
            <a:r>
              <a:rPr lang="en-US" smtClean="0"/>
              <a:t>Resident operating system, usually held in low memory with interrupt vector</a:t>
            </a:r>
          </a:p>
          <a:p>
            <a:pPr lvl="1"/>
            <a:r>
              <a:rPr lang="en-US" smtClean="0"/>
              <a:t>User processes then held in high memory</a:t>
            </a:r>
          </a:p>
          <a:p>
            <a:pPr lvl="1"/>
            <a:r>
              <a:rPr lang="en-US" smtClean="0"/>
              <a:t>Each process contained in single contiguous section of memory</a:t>
            </a:r>
            <a:br>
              <a:rPr lang="en-US" smtClean="0"/>
            </a:br>
            <a:endParaRPr lang="en-US" smtClean="0"/>
          </a:p>
          <a:p>
            <a:endParaRPr lang="en-US" smtClean="0"/>
          </a:p>
          <a:p>
            <a:r>
              <a:rPr lang="en-US" smtClean="0"/>
              <a:t>Relocation registers used to protect user processes from each other, and from changing operating-system code and data</a:t>
            </a:r>
          </a:p>
          <a:p>
            <a:pPr lvl="1"/>
            <a:r>
              <a:rPr lang="en-US" smtClean="0"/>
              <a:t>Base register contains value of smallest physical address</a:t>
            </a:r>
          </a:p>
          <a:p>
            <a:pPr lvl="1"/>
            <a:r>
              <a:rPr lang="en-US" smtClean="0"/>
              <a:t>Limit register contains range of logical addresses – each logical address must be less than the limit register </a:t>
            </a:r>
          </a:p>
          <a:p>
            <a:pPr lvl="1"/>
            <a:r>
              <a:rPr lang="en-US" smtClean="0"/>
              <a:t>MMU maps logical address </a:t>
            </a:r>
            <a:r>
              <a:rPr lang="en-US" i="1" smtClean="0"/>
              <a:t>dynamically</a:t>
            </a:r>
          </a:p>
          <a:p>
            <a:pPr lvl="1"/>
            <a:r>
              <a:rPr lang="en-US" smtClean="0"/>
              <a:t>Can then allow actions such as kernel code being </a:t>
            </a:r>
            <a:r>
              <a:rPr lang="en-US" b="1" smtClean="0">
                <a:solidFill>
                  <a:srgbClr val="0000FF"/>
                </a:solidFill>
              </a:rPr>
              <a:t>transient </a:t>
            </a:r>
            <a:r>
              <a:rPr lang="en-US" smtClean="0"/>
              <a:t>and kernel changing size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414463" y="369888"/>
            <a:ext cx="11615737" cy="768350"/>
          </a:xfrm>
        </p:spPr>
        <p:txBody>
          <a:bodyPr/>
          <a:lstStyle/>
          <a:p>
            <a:pPr eaLnBrk="1" hangingPunct="1"/>
            <a:r>
              <a:rPr lang="en-US" smtClean="0"/>
              <a:t>Chapter 8:  Memory Management</a:t>
            </a:r>
          </a:p>
        </p:txBody>
      </p:sp>
      <p:sp>
        <p:nvSpPr>
          <p:cNvPr id="4099" name="Rectangle 3"/>
          <p:cNvSpPr>
            <a:spLocks noGrp="1" noChangeArrowheads="1"/>
          </p:cNvSpPr>
          <p:nvPr>
            <p:ph type="body" idx="1"/>
          </p:nvPr>
        </p:nvSpPr>
        <p:spPr>
          <a:xfrm>
            <a:off x="1143000" y="1836738"/>
            <a:ext cx="11028363" cy="5978525"/>
          </a:xfrm>
        </p:spPr>
        <p:txBody>
          <a:bodyPr/>
          <a:lstStyle/>
          <a:p>
            <a:r>
              <a:rPr lang="en-US" smtClean="0"/>
              <a:t>Background</a:t>
            </a:r>
          </a:p>
          <a:p>
            <a:r>
              <a:rPr lang="en-US" smtClean="0"/>
              <a:t>Swapping </a:t>
            </a:r>
          </a:p>
          <a:p>
            <a:r>
              <a:rPr lang="en-US" smtClean="0"/>
              <a:t>Contiguous Memory Allocation</a:t>
            </a:r>
          </a:p>
          <a:p>
            <a:r>
              <a:rPr lang="en-US" smtClean="0"/>
              <a:t>Paging</a:t>
            </a:r>
          </a:p>
          <a:p>
            <a:r>
              <a:rPr lang="en-US" smtClean="0"/>
              <a:t>Structure of the Page Table</a:t>
            </a:r>
          </a:p>
          <a:p>
            <a:r>
              <a:rPr lang="en-US" smtClean="0"/>
              <a:t>Segmentation</a:t>
            </a:r>
          </a:p>
          <a:p>
            <a:r>
              <a:rPr lang="en-US" smtClean="0"/>
              <a:t>Example: The Intel Pentium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31875" y="395288"/>
            <a:ext cx="12663488" cy="768350"/>
          </a:xfrm>
        </p:spPr>
        <p:txBody>
          <a:bodyPr/>
          <a:lstStyle/>
          <a:p>
            <a:pPr eaLnBrk="1" hangingPunct="1"/>
            <a:r>
              <a:rPr lang="en-US" sz="4000" smtClean="0"/>
              <a:t>Hardware Support for Relocation </a:t>
            </a:r>
            <a:br>
              <a:rPr lang="en-US" sz="4000" smtClean="0"/>
            </a:br>
            <a:r>
              <a:rPr lang="en-US" sz="4000" smtClean="0"/>
              <a:t>and Limit Registers</a:t>
            </a:r>
          </a:p>
        </p:txBody>
      </p:sp>
      <p:pic>
        <p:nvPicPr>
          <p:cNvPr id="21507" name="Picture 4" descr="8"/>
          <p:cNvPicPr>
            <a:picLocks noChangeAspect="1" noChangeArrowheads="1"/>
          </p:cNvPicPr>
          <p:nvPr/>
        </p:nvPicPr>
        <p:blipFill>
          <a:blip r:embed="rId3"/>
          <a:srcRect/>
          <a:stretch>
            <a:fillRect/>
          </a:stretch>
        </p:blipFill>
        <p:spPr bwMode="auto">
          <a:xfrm>
            <a:off x="2352675" y="2478088"/>
            <a:ext cx="9656763" cy="4259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600" y="369888"/>
            <a:ext cx="11658600" cy="768350"/>
          </a:xfrm>
        </p:spPr>
        <p:txBody>
          <a:bodyPr/>
          <a:lstStyle/>
          <a:p>
            <a:pPr eaLnBrk="1" hangingPunct="1"/>
            <a:r>
              <a:rPr lang="en-US" smtClean="0"/>
              <a:t>Contiguous Allocation (Cont.)</a:t>
            </a:r>
          </a:p>
        </p:txBody>
      </p:sp>
      <p:sp>
        <p:nvSpPr>
          <p:cNvPr id="22531" name="Rectangle 3"/>
          <p:cNvSpPr>
            <a:spLocks noGrp="1" noChangeArrowheads="1"/>
          </p:cNvSpPr>
          <p:nvPr>
            <p:ph type="body" idx="1"/>
          </p:nvPr>
        </p:nvSpPr>
        <p:spPr>
          <a:xfrm>
            <a:off x="1133475" y="1592263"/>
            <a:ext cx="11657013" cy="4349750"/>
          </a:xfrm>
        </p:spPr>
        <p:txBody>
          <a:bodyPr/>
          <a:lstStyle/>
          <a:p>
            <a:r>
              <a:rPr lang="en-US" dirty="0" smtClean="0"/>
              <a:t>One of the simplest methods for allocating memory is to divide memory into several fixed-sized partitions. Each partition may contain exactly one process.</a:t>
            </a:r>
          </a:p>
          <a:p>
            <a:r>
              <a:rPr lang="en-US" dirty="0" smtClean="0"/>
              <a:t>Multiple-partition allocation</a:t>
            </a:r>
          </a:p>
          <a:p>
            <a:pPr lvl="1"/>
            <a:r>
              <a:rPr lang="en-US" dirty="0" smtClean="0"/>
              <a:t>Degree of multiprogramming limited by number of partitions</a:t>
            </a:r>
          </a:p>
          <a:p>
            <a:pPr lvl="1"/>
            <a:r>
              <a:rPr lang="en-US" dirty="0" smtClean="0"/>
              <a:t>Hole – block of available memory; holes of various size are scattered throughout memory</a:t>
            </a:r>
          </a:p>
          <a:p>
            <a:pPr lvl="1"/>
            <a:r>
              <a:rPr lang="en-US" dirty="0" smtClean="0"/>
              <a:t>When a process arrives, it is allocated memory from a hole large enough to accommodate it</a:t>
            </a:r>
          </a:p>
          <a:p>
            <a:pPr lvl="1"/>
            <a:r>
              <a:rPr lang="en-US" dirty="0" smtClean="0"/>
              <a:t>Process exiting frees its partition, adjacent free partitions combined</a:t>
            </a:r>
          </a:p>
          <a:p>
            <a:pPr lvl="1"/>
            <a:r>
              <a:rPr lang="en-US" dirty="0" smtClean="0"/>
              <a:t>Operating system maintains information about:</a:t>
            </a:r>
            <a:br>
              <a:rPr lang="en-US" dirty="0" smtClean="0"/>
            </a:br>
            <a:r>
              <a:rPr lang="en-US" dirty="0" smtClean="0"/>
              <a:t>a) allocated partitions    b) free partitions (hole)</a:t>
            </a:r>
          </a:p>
        </p:txBody>
      </p:sp>
      <p:sp>
        <p:nvSpPr>
          <p:cNvPr id="22532" name="Rectangle 4"/>
          <p:cNvSpPr>
            <a:spLocks noChangeArrowheads="1"/>
          </p:cNvSpPr>
          <p:nvPr/>
        </p:nvSpPr>
        <p:spPr bwMode="auto">
          <a:xfrm>
            <a:off x="1568450" y="5830888"/>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2533" name="Line 5"/>
          <p:cNvSpPr>
            <a:spLocks noChangeShapeType="1"/>
          </p:cNvSpPr>
          <p:nvPr/>
        </p:nvSpPr>
        <p:spPr bwMode="auto">
          <a:xfrm>
            <a:off x="1568450" y="63150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34" name="Line 6"/>
          <p:cNvSpPr>
            <a:spLocks noChangeShapeType="1"/>
          </p:cNvSpPr>
          <p:nvPr/>
        </p:nvSpPr>
        <p:spPr bwMode="auto">
          <a:xfrm>
            <a:off x="1568450" y="6862763"/>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35" name="Line 7"/>
          <p:cNvSpPr>
            <a:spLocks noChangeShapeType="1"/>
          </p:cNvSpPr>
          <p:nvPr/>
        </p:nvSpPr>
        <p:spPr bwMode="auto">
          <a:xfrm>
            <a:off x="1568450" y="81057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36" name="Text Box 8"/>
          <p:cNvSpPr txBox="1">
            <a:spLocks noChangeArrowheads="1"/>
          </p:cNvSpPr>
          <p:nvPr/>
        </p:nvSpPr>
        <p:spPr bwMode="auto">
          <a:xfrm>
            <a:off x="2039938" y="5813425"/>
            <a:ext cx="635000" cy="43973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sz="2000">
                <a:latin typeface="Helvetica" pitchFamily="34" charset="0"/>
              </a:rPr>
              <a:t>OS</a:t>
            </a:r>
          </a:p>
        </p:txBody>
      </p:sp>
      <p:sp>
        <p:nvSpPr>
          <p:cNvPr id="22537" name="Text Box 9"/>
          <p:cNvSpPr txBox="1">
            <a:spLocks noChangeArrowheads="1"/>
          </p:cNvSpPr>
          <p:nvPr/>
        </p:nvSpPr>
        <p:spPr bwMode="auto">
          <a:xfrm>
            <a:off x="1568450" y="6407150"/>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5</a:t>
            </a:r>
          </a:p>
        </p:txBody>
      </p:sp>
      <p:sp>
        <p:nvSpPr>
          <p:cNvPr id="22538" name="Text Box 10"/>
          <p:cNvSpPr txBox="1">
            <a:spLocks noChangeArrowheads="1"/>
          </p:cNvSpPr>
          <p:nvPr/>
        </p:nvSpPr>
        <p:spPr bwMode="auto">
          <a:xfrm>
            <a:off x="1568450" y="7316788"/>
            <a:ext cx="1600200" cy="43973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8</a:t>
            </a:r>
          </a:p>
        </p:txBody>
      </p:sp>
      <p:sp>
        <p:nvSpPr>
          <p:cNvPr id="22539" name="Text Box 11"/>
          <p:cNvSpPr txBox="1">
            <a:spLocks noChangeArrowheads="1"/>
          </p:cNvSpPr>
          <p:nvPr/>
        </p:nvSpPr>
        <p:spPr bwMode="auto">
          <a:xfrm>
            <a:off x="1568450" y="81121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2</a:t>
            </a:r>
          </a:p>
        </p:txBody>
      </p:sp>
      <p:sp>
        <p:nvSpPr>
          <p:cNvPr id="22540" name="Rectangle 14"/>
          <p:cNvSpPr>
            <a:spLocks noChangeArrowheads="1"/>
          </p:cNvSpPr>
          <p:nvPr/>
        </p:nvSpPr>
        <p:spPr bwMode="auto">
          <a:xfrm>
            <a:off x="4311650" y="5830888"/>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2541" name="Line 15"/>
          <p:cNvSpPr>
            <a:spLocks noChangeShapeType="1"/>
          </p:cNvSpPr>
          <p:nvPr/>
        </p:nvSpPr>
        <p:spPr bwMode="auto">
          <a:xfrm>
            <a:off x="4311650" y="63150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42" name="Line 16"/>
          <p:cNvSpPr>
            <a:spLocks noChangeShapeType="1"/>
          </p:cNvSpPr>
          <p:nvPr/>
        </p:nvSpPr>
        <p:spPr bwMode="auto">
          <a:xfrm>
            <a:off x="4311650" y="6862763"/>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43" name="Line 17"/>
          <p:cNvSpPr>
            <a:spLocks noChangeShapeType="1"/>
          </p:cNvSpPr>
          <p:nvPr/>
        </p:nvSpPr>
        <p:spPr bwMode="auto">
          <a:xfrm>
            <a:off x="4311650" y="81057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44" name="Text Box 18"/>
          <p:cNvSpPr txBox="1">
            <a:spLocks noChangeArrowheads="1"/>
          </p:cNvSpPr>
          <p:nvPr/>
        </p:nvSpPr>
        <p:spPr bwMode="auto">
          <a:xfrm>
            <a:off x="4783138" y="5813425"/>
            <a:ext cx="635000" cy="43973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sz="2000">
                <a:latin typeface="Helvetica" pitchFamily="34" charset="0"/>
              </a:rPr>
              <a:t>OS</a:t>
            </a:r>
          </a:p>
        </p:txBody>
      </p:sp>
      <p:sp>
        <p:nvSpPr>
          <p:cNvPr id="22545" name="Text Box 19"/>
          <p:cNvSpPr txBox="1">
            <a:spLocks noChangeArrowheads="1"/>
          </p:cNvSpPr>
          <p:nvPr/>
        </p:nvSpPr>
        <p:spPr bwMode="auto">
          <a:xfrm>
            <a:off x="4311650" y="6407150"/>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5</a:t>
            </a:r>
          </a:p>
        </p:txBody>
      </p:sp>
      <p:sp>
        <p:nvSpPr>
          <p:cNvPr id="22546" name="Text Box 21"/>
          <p:cNvSpPr txBox="1">
            <a:spLocks noChangeArrowheads="1"/>
          </p:cNvSpPr>
          <p:nvPr/>
        </p:nvSpPr>
        <p:spPr bwMode="auto">
          <a:xfrm>
            <a:off x="4311650" y="81121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2</a:t>
            </a:r>
          </a:p>
        </p:txBody>
      </p:sp>
      <p:sp>
        <p:nvSpPr>
          <p:cNvPr id="22547" name="Rectangle 23"/>
          <p:cNvSpPr>
            <a:spLocks noChangeArrowheads="1"/>
          </p:cNvSpPr>
          <p:nvPr/>
        </p:nvSpPr>
        <p:spPr bwMode="auto">
          <a:xfrm>
            <a:off x="7054850" y="5830888"/>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2548" name="Line 24"/>
          <p:cNvSpPr>
            <a:spLocks noChangeShapeType="1"/>
          </p:cNvSpPr>
          <p:nvPr/>
        </p:nvSpPr>
        <p:spPr bwMode="auto">
          <a:xfrm>
            <a:off x="7054850" y="63150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49" name="Line 25"/>
          <p:cNvSpPr>
            <a:spLocks noChangeShapeType="1"/>
          </p:cNvSpPr>
          <p:nvPr/>
        </p:nvSpPr>
        <p:spPr bwMode="auto">
          <a:xfrm>
            <a:off x="7054850" y="6862763"/>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50" name="Line 26"/>
          <p:cNvSpPr>
            <a:spLocks noChangeShapeType="1"/>
          </p:cNvSpPr>
          <p:nvPr/>
        </p:nvSpPr>
        <p:spPr bwMode="auto">
          <a:xfrm>
            <a:off x="7054850" y="81057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51" name="Text Box 27"/>
          <p:cNvSpPr txBox="1">
            <a:spLocks noChangeArrowheads="1"/>
          </p:cNvSpPr>
          <p:nvPr/>
        </p:nvSpPr>
        <p:spPr bwMode="auto">
          <a:xfrm>
            <a:off x="7526338" y="5813425"/>
            <a:ext cx="635000" cy="43973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sz="2000">
                <a:latin typeface="Helvetica" pitchFamily="34" charset="0"/>
              </a:rPr>
              <a:t>OS</a:t>
            </a:r>
          </a:p>
        </p:txBody>
      </p:sp>
      <p:sp>
        <p:nvSpPr>
          <p:cNvPr id="22552" name="Text Box 28"/>
          <p:cNvSpPr txBox="1">
            <a:spLocks noChangeArrowheads="1"/>
          </p:cNvSpPr>
          <p:nvPr/>
        </p:nvSpPr>
        <p:spPr bwMode="auto">
          <a:xfrm>
            <a:off x="7054850" y="6407150"/>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5</a:t>
            </a:r>
          </a:p>
        </p:txBody>
      </p:sp>
      <p:sp>
        <p:nvSpPr>
          <p:cNvPr id="22553" name="Text Box 30"/>
          <p:cNvSpPr txBox="1">
            <a:spLocks noChangeArrowheads="1"/>
          </p:cNvSpPr>
          <p:nvPr/>
        </p:nvSpPr>
        <p:spPr bwMode="auto">
          <a:xfrm>
            <a:off x="7054850" y="81121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2</a:t>
            </a:r>
          </a:p>
        </p:txBody>
      </p:sp>
      <p:sp>
        <p:nvSpPr>
          <p:cNvPr id="22554" name="Rectangle 32"/>
          <p:cNvSpPr>
            <a:spLocks noChangeArrowheads="1"/>
          </p:cNvSpPr>
          <p:nvPr/>
        </p:nvSpPr>
        <p:spPr bwMode="auto">
          <a:xfrm>
            <a:off x="9798050" y="5830888"/>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2555" name="Line 33"/>
          <p:cNvSpPr>
            <a:spLocks noChangeShapeType="1"/>
          </p:cNvSpPr>
          <p:nvPr/>
        </p:nvSpPr>
        <p:spPr bwMode="auto">
          <a:xfrm>
            <a:off x="9798050" y="63150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56" name="Line 34"/>
          <p:cNvSpPr>
            <a:spLocks noChangeShapeType="1"/>
          </p:cNvSpPr>
          <p:nvPr/>
        </p:nvSpPr>
        <p:spPr bwMode="auto">
          <a:xfrm>
            <a:off x="9798050" y="6862763"/>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57" name="Line 35"/>
          <p:cNvSpPr>
            <a:spLocks noChangeShapeType="1"/>
          </p:cNvSpPr>
          <p:nvPr/>
        </p:nvSpPr>
        <p:spPr bwMode="auto">
          <a:xfrm>
            <a:off x="9798050" y="8105775"/>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58" name="Text Box 36"/>
          <p:cNvSpPr txBox="1">
            <a:spLocks noChangeArrowheads="1"/>
          </p:cNvSpPr>
          <p:nvPr/>
        </p:nvSpPr>
        <p:spPr bwMode="auto">
          <a:xfrm>
            <a:off x="10269538" y="5813425"/>
            <a:ext cx="635000" cy="43973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sz="2000">
                <a:latin typeface="Helvetica" pitchFamily="34" charset="0"/>
              </a:rPr>
              <a:t>OS</a:t>
            </a:r>
          </a:p>
        </p:txBody>
      </p:sp>
      <p:sp>
        <p:nvSpPr>
          <p:cNvPr id="22559" name="Text Box 37"/>
          <p:cNvSpPr txBox="1">
            <a:spLocks noChangeArrowheads="1"/>
          </p:cNvSpPr>
          <p:nvPr/>
        </p:nvSpPr>
        <p:spPr bwMode="auto">
          <a:xfrm>
            <a:off x="9798050" y="6407150"/>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5</a:t>
            </a:r>
          </a:p>
        </p:txBody>
      </p:sp>
      <p:sp>
        <p:nvSpPr>
          <p:cNvPr id="22560" name="Text Box 38"/>
          <p:cNvSpPr txBox="1">
            <a:spLocks noChangeArrowheads="1"/>
          </p:cNvSpPr>
          <p:nvPr/>
        </p:nvSpPr>
        <p:spPr bwMode="auto">
          <a:xfrm>
            <a:off x="9798050" y="68294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9</a:t>
            </a:r>
          </a:p>
        </p:txBody>
      </p:sp>
      <p:sp>
        <p:nvSpPr>
          <p:cNvPr id="22561" name="Text Box 39"/>
          <p:cNvSpPr txBox="1">
            <a:spLocks noChangeArrowheads="1"/>
          </p:cNvSpPr>
          <p:nvPr/>
        </p:nvSpPr>
        <p:spPr bwMode="auto">
          <a:xfrm>
            <a:off x="9798050" y="81121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2</a:t>
            </a:r>
          </a:p>
        </p:txBody>
      </p:sp>
      <p:sp>
        <p:nvSpPr>
          <p:cNvPr id="22562" name="Rectangle 41"/>
          <p:cNvSpPr>
            <a:spLocks noChangeArrowheads="1"/>
          </p:cNvSpPr>
          <p:nvPr/>
        </p:nvSpPr>
        <p:spPr bwMode="auto">
          <a:xfrm>
            <a:off x="4311650" y="6846888"/>
            <a:ext cx="1714500" cy="1320800"/>
          </a:xfrm>
          <a:prstGeom prst="rect">
            <a:avLst/>
          </a:prstGeom>
          <a:solidFill>
            <a:srgbClr val="DDDDDD"/>
          </a:solidFill>
          <a:ln w="9525">
            <a:solidFill>
              <a:schemeClr val="tx1"/>
            </a:solidFill>
            <a:miter lim="800000"/>
            <a:headEnd/>
            <a:tailEnd/>
          </a:ln>
        </p:spPr>
        <p:txBody>
          <a:bodyPr wrap="none" lIns="130622" tIns="65311" rIns="130622" bIns="65311" anchor="ctr"/>
          <a:lstStyle/>
          <a:p>
            <a:endParaRPr lang="en-US"/>
          </a:p>
        </p:txBody>
      </p:sp>
      <p:sp>
        <p:nvSpPr>
          <p:cNvPr id="22563" name="Rectangle 42"/>
          <p:cNvSpPr>
            <a:spLocks noChangeArrowheads="1"/>
          </p:cNvSpPr>
          <p:nvPr/>
        </p:nvSpPr>
        <p:spPr bwMode="auto">
          <a:xfrm>
            <a:off x="7054850" y="7354888"/>
            <a:ext cx="1714500" cy="812800"/>
          </a:xfrm>
          <a:prstGeom prst="rect">
            <a:avLst/>
          </a:prstGeom>
          <a:solidFill>
            <a:srgbClr val="DDDDDD"/>
          </a:solidFill>
          <a:ln w="9525">
            <a:solidFill>
              <a:schemeClr val="tx1"/>
            </a:solidFill>
            <a:miter lim="800000"/>
            <a:headEnd/>
            <a:tailEnd/>
          </a:ln>
        </p:spPr>
        <p:txBody>
          <a:bodyPr wrap="none" lIns="130622" tIns="65311" rIns="130622" bIns="65311" anchor="ctr"/>
          <a:lstStyle/>
          <a:p>
            <a:endParaRPr lang="en-US"/>
          </a:p>
        </p:txBody>
      </p:sp>
      <p:sp>
        <p:nvSpPr>
          <p:cNvPr id="22564" name="Text Box 43"/>
          <p:cNvSpPr txBox="1">
            <a:spLocks noChangeArrowheads="1"/>
          </p:cNvSpPr>
          <p:nvPr/>
        </p:nvSpPr>
        <p:spPr bwMode="auto">
          <a:xfrm>
            <a:off x="7054850" y="68294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9</a:t>
            </a:r>
          </a:p>
        </p:txBody>
      </p:sp>
      <p:sp>
        <p:nvSpPr>
          <p:cNvPr id="22565" name="Rectangle 44"/>
          <p:cNvSpPr>
            <a:spLocks noChangeArrowheads="1"/>
          </p:cNvSpPr>
          <p:nvPr/>
        </p:nvSpPr>
        <p:spPr bwMode="auto">
          <a:xfrm>
            <a:off x="9798050" y="7761288"/>
            <a:ext cx="1714500" cy="406400"/>
          </a:xfrm>
          <a:prstGeom prst="rect">
            <a:avLst/>
          </a:prstGeom>
          <a:solidFill>
            <a:srgbClr val="DDDDDD"/>
          </a:solidFill>
          <a:ln w="9525">
            <a:solidFill>
              <a:schemeClr val="tx1"/>
            </a:solidFill>
            <a:miter lim="800000"/>
            <a:headEnd/>
            <a:tailEnd/>
          </a:ln>
        </p:spPr>
        <p:txBody>
          <a:bodyPr wrap="none" lIns="130622" tIns="65311" rIns="130622" bIns="65311" anchor="ctr"/>
          <a:lstStyle/>
          <a:p>
            <a:endParaRPr lang="en-US"/>
          </a:p>
        </p:txBody>
      </p:sp>
      <p:sp>
        <p:nvSpPr>
          <p:cNvPr id="22566" name="Line 45"/>
          <p:cNvSpPr>
            <a:spLocks noChangeShapeType="1"/>
          </p:cNvSpPr>
          <p:nvPr/>
        </p:nvSpPr>
        <p:spPr bwMode="auto">
          <a:xfrm>
            <a:off x="9798050" y="7294563"/>
            <a:ext cx="17145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2567" name="Text Box 46"/>
          <p:cNvSpPr txBox="1">
            <a:spLocks noChangeArrowheads="1"/>
          </p:cNvSpPr>
          <p:nvPr/>
        </p:nvSpPr>
        <p:spPr bwMode="auto">
          <a:xfrm>
            <a:off x="9798050" y="7337425"/>
            <a:ext cx="1600200" cy="439738"/>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sz="2000">
                <a:latin typeface="Helvetica" pitchFamily="34" charset="0"/>
              </a:rPr>
              <a:t>process 10</a:t>
            </a:r>
          </a:p>
        </p:txBody>
      </p:sp>
      <p:sp>
        <p:nvSpPr>
          <p:cNvPr id="22568" name="AutoShape 47"/>
          <p:cNvSpPr>
            <a:spLocks noChangeArrowheads="1"/>
          </p:cNvSpPr>
          <p:nvPr/>
        </p:nvSpPr>
        <p:spPr bwMode="auto">
          <a:xfrm>
            <a:off x="3397250" y="7354888"/>
            <a:ext cx="800100" cy="304800"/>
          </a:xfrm>
          <a:prstGeom prst="rightArrow">
            <a:avLst>
              <a:gd name="adj1" fmla="val 50000"/>
              <a:gd name="adj2" fmla="val 58333"/>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2569" name="AutoShape 48"/>
          <p:cNvSpPr>
            <a:spLocks noChangeArrowheads="1"/>
          </p:cNvSpPr>
          <p:nvPr/>
        </p:nvSpPr>
        <p:spPr bwMode="auto">
          <a:xfrm>
            <a:off x="6140450" y="7354888"/>
            <a:ext cx="800100" cy="304800"/>
          </a:xfrm>
          <a:prstGeom prst="rightArrow">
            <a:avLst>
              <a:gd name="adj1" fmla="val 50000"/>
              <a:gd name="adj2" fmla="val 58333"/>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2570" name="AutoShape 49"/>
          <p:cNvSpPr>
            <a:spLocks noChangeArrowheads="1"/>
          </p:cNvSpPr>
          <p:nvPr/>
        </p:nvSpPr>
        <p:spPr bwMode="auto">
          <a:xfrm>
            <a:off x="8883650" y="7354888"/>
            <a:ext cx="800100" cy="304800"/>
          </a:xfrm>
          <a:prstGeom prst="rightArrow">
            <a:avLst>
              <a:gd name="adj1" fmla="val 50000"/>
              <a:gd name="adj2" fmla="val 58333"/>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One more method MVT where we have a generalization of the  fixed partition scheme.</a:t>
            </a:r>
          </a:p>
          <a:p>
            <a:r>
              <a:rPr lang="en-US" dirty="0" smtClean="0"/>
              <a:t>In the variable partition scheme, the OS keeps a table indicating which parts of memory are available and which parts are occupied. Initially all memory are available for user processes and is considered on large block of available memory i.e. hole.</a:t>
            </a:r>
          </a:p>
          <a:p>
            <a:r>
              <a:rPr lang="en-US" dirty="0" smtClean="0"/>
              <a:t>Here the memory blocks available comprise a set of holes of various sizes scattered throughout memory. When a process arrives and needs memory the system searches the set for a hole that is large enough for the process. </a:t>
            </a:r>
          </a:p>
          <a:p>
            <a:r>
              <a:rPr lang="en-US" dirty="0" smtClean="0"/>
              <a:t>If the hole is too large, it is split into two parts. One to the arriving process, the other returned to the set of holes.</a:t>
            </a:r>
          </a:p>
          <a:p>
            <a:r>
              <a:rPr lang="en-US" dirty="0" smtClean="0"/>
              <a:t>If the process terminates its block of memory is placed back into the set of holes.</a:t>
            </a:r>
          </a:p>
          <a:p>
            <a:r>
              <a:rPr lang="en-US" dirty="0" smtClean="0"/>
              <a:t>If the new hole is adjacent to other holes, these holes merge to form one larger hole.</a:t>
            </a:r>
          </a:p>
          <a:p>
            <a:r>
              <a:rPr lang="en-US" dirty="0" smtClean="0"/>
              <a:t>This is dynamic storage allocation.</a:t>
            </a:r>
          </a:p>
          <a:p>
            <a:r>
              <a:rPr lang="en-US" dirty="0" smtClean="0"/>
              <a:t>Problem is how to satisfy a request of size n from list of free holes</a:t>
            </a:r>
          </a:p>
          <a:p>
            <a:r>
              <a:rPr lang="en-US" dirty="0" smtClean="0"/>
              <a:t>Solution:</a:t>
            </a:r>
          </a:p>
          <a:p>
            <a:r>
              <a:rPr lang="en-US" dirty="0" smtClean="0"/>
              <a:t>First fit</a:t>
            </a:r>
          </a:p>
          <a:p>
            <a:r>
              <a:rPr lang="en-US" dirty="0" smtClean="0"/>
              <a:t>Best fit</a:t>
            </a:r>
          </a:p>
          <a:p>
            <a:r>
              <a:rPr lang="en-US" dirty="0" smtClean="0"/>
              <a:t>Worst fit</a:t>
            </a:r>
          </a:p>
          <a:p>
            <a:endParaRPr lang="en-US" dirty="0"/>
          </a:p>
        </p:txBody>
      </p:sp>
    </p:spTree>
    <p:extLst>
      <p:ext uri="{BB962C8B-B14F-4D97-AF65-F5344CB8AC3E}">
        <p14:creationId xmlns:p14="http://schemas.microsoft.com/office/powerpoint/2010/main" val="1460207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71600" y="369888"/>
            <a:ext cx="11658600" cy="768350"/>
          </a:xfrm>
        </p:spPr>
        <p:txBody>
          <a:bodyPr/>
          <a:lstStyle/>
          <a:p>
            <a:pPr eaLnBrk="1" hangingPunct="1"/>
            <a:r>
              <a:rPr lang="en-US" smtClean="0"/>
              <a:t>Dynamic Storage-Allocation Problem</a:t>
            </a:r>
          </a:p>
        </p:txBody>
      </p:sp>
      <p:sp>
        <p:nvSpPr>
          <p:cNvPr id="23555" name="Rectangle 3"/>
          <p:cNvSpPr>
            <a:spLocks noGrp="1" noChangeArrowheads="1"/>
          </p:cNvSpPr>
          <p:nvPr>
            <p:ph type="body" idx="1"/>
          </p:nvPr>
        </p:nvSpPr>
        <p:spPr>
          <a:xfrm>
            <a:off x="1250950" y="2741613"/>
            <a:ext cx="11417300" cy="2809875"/>
          </a:xfrm>
        </p:spPr>
        <p:txBody>
          <a:bodyPr/>
          <a:lstStyle/>
          <a:p>
            <a:pPr>
              <a:lnSpc>
                <a:spcPct val="90000"/>
              </a:lnSpc>
            </a:pPr>
            <a:r>
              <a:rPr lang="en-US" b="1" smtClean="0">
                <a:solidFill>
                  <a:srgbClr val="3366FF"/>
                </a:solidFill>
              </a:rPr>
              <a:t>First-fit</a:t>
            </a:r>
            <a:r>
              <a:rPr lang="en-US" smtClean="0"/>
              <a:t>:  Allocate the </a:t>
            </a:r>
            <a:r>
              <a:rPr lang="en-US" i="1" smtClean="0"/>
              <a:t>first</a:t>
            </a:r>
            <a:r>
              <a:rPr lang="en-US" smtClean="0"/>
              <a:t> hole that is big enough</a:t>
            </a:r>
          </a:p>
          <a:p>
            <a:pPr>
              <a:lnSpc>
                <a:spcPct val="90000"/>
              </a:lnSpc>
            </a:pPr>
            <a:endParaRPr lang="en-US" smtClean="0"/>
          </a:p>
          <a:p>
            <a:pPr>
              <a:lnSpc>
                <a:spcPct val="90000"/>
              </a:lnSpc>
            </a:pPr>
            <a:r>
              <a:rPr lang="en-US" b="1" smtClean="0">
                <a:solidFill>
                  <a:srgbClr val="3366FF"/>
                </a:solidFill>
              </a:rPr>
              <a:t>Best-fit</a:t>
            </a:r>
            <a:r>
              <a:rPr lang="en-US" smtClean="0"/>
              <a:t>:  Allocate the </a:t>
            </a:r>
            <a:r>
              <a:rPr lang="en-US" i="1" smtClean="0"/>
              <a:t>smallest</a:t>
            </a:r>
            <a:r>
              <a:rPr lang="en-US" smtClean="0"/>
              <a:t> hole that is big enough; must search entire list, unless ordered by size  </a:t>
            </a:r>
          </a:p>
          <a:p>
            <a:pPr lvl="1">
              <a:lnSpc>
                <a:spcPct val="90000"/>
              </a:lnSpc>
            </a:pPr>
            <a:r>
              <a:rPr lang="en-US" smtClean="0"/>
              <a:t>Produces the smallest leftover hole</a:t>
            </a:r>
          </a:p>
          <a:p>
            <a:pPr lvl="1">
              <a:lnSpc>
                <a:spcPct val="90000"/>
              </a:lnSpc>
            </a:pPr>
            <a:endParaRPr lang="en-US" smtClean="0"/>
          </a:p>
          <a:p>
            <a:pPr>
              <a:lnSpc>
                <a:spcPct val="90000"/>
              </a:lnSpc>
            </a:pPr>
            <a:r>
              <a:rPr lang="en-US" b="1" smtClean="0">
                <a:solidFill>
                  <a:srgbClr val="3366FF"/>
                </a:solidFill>
              </a:rPr>
              <a:t>Worst-fit</a:t>
            </a:r>
            <a:r>
              <a:rPr lang="en-US" smtClean="0"/>
              <a:t>:  Allocate the </a:t>
            </a:r>
            <a:r>
              <a:rPr lang="en-US" i="1" smtClean="0"/>
              <a:t>largest</a:t>
            </a:r>
            <a:r>
              <a:rPr lang="en-US" smtClean="0"/>
              <a:t> hole; must also search entire list  </a:t>
            </a:r>
          </a:p>
          <a:p>
            <a:pPr lvl="1">
              <a:lnSpc>
                <a:spcPct val="90000"/>
              </a:lnSpc>
            </a:pPr>
            <a:r>
              <a:rPr lang="en-US" smtClean="0"/>
              <a:t>Produces the largest leftover hole</a:t>
            </a:r>
          </a:p>
        </p:txBody>
      </p:sp>
      <p:sp>
        <p:nvSpPr>
          <p:cNvPr id="23556" name="Text Box 4"/>
          <p:cNvSpPr txBox="1">
            <a:spLocks noChangeArrowheads="1"/>
          </p:cNvSpPr>
          <p:nvPr/>
        </p:nvSpPr>
        <p:spPr bwMode="auto">
          <a:xfrm>
            <a:off x="1143000" y="1897063"/>
            <a:ext cx="6178550" cy="407987"/>
          </a:xfrm>
          <a:prstGeom prst="rect">
            <a:avLst/>
          </a:prstGeom>
          <a:noFill/>
          <a:ln w="9525">
            <a:noFill/>
            <a:miter lim="800000"/>
            <a:headEnd/>
            <a:tailEnd/>
          </a:ln>
        </p:spPr>
        <p:txBody>
          <a:bodyPr wrap="none" lIns="130622" tIns="65311" rIns="130622" bIns="65311" anchor="ctr">
            <a:spAutoFit/>
          </a:bodyPr>
          <a:lstStyle/>
          <a:p>
            <a:pPr>
              <a:spcBef>
                <a:spcPct val="50000"/>
              </a:spcBef>
            </a:pPr>
            <a:r>
              <a:rPr lang="en-US">
                <a:latin typeface="Helvetica" pitchFamily="34" charset="0"/>
              </a:rPr>
              <a:t>How to satisfy a request of size </a:t>
            </a:r>
            <a:r>
              <a:rPr lang="en-US" i="1">
                <a:latin typeface="Helvetica" pitchFamily="34" charset="0"/>
              </a:rPr>
              <a:t>n</a:t>
            </a:r>
            <a:r>
              <a:rPr lang="en-US">
                <a:latin typeface="Helvetica" pitchFamily="34" charset="0"/>
              </a:rPr>
              <a:t> from a list of free holes?</a:t>
            </a:r>
          </a:p>
        </p:txBody>
      </p:sp>
      <p:sp>
        <p:nvSpPr>
          <p:cNvPr id="23557" name="Text Box 5"/>
          <p:cNvSpPr txBox="1">
            <a:spLocks noChangeArrowheads="1"/>
          </p:cNvSpPr>
          <p:nvPr/>
        </p:nvSpPr>
        <p:spPr bwMode="auto">
          <a:xfrm>
            <a:off x="1143000" y="6892925"/>
            <a:ext cx="11401425" cy="407988"/>
          </a:xfrm>
          <a:prstGeom prst="rect">
            <a:avLst/>
          </a:prstGeom>
          <a:noFill/>
          <a:ln w="9525">
            <a:noFill/>
            <a:miter lim="800000"/>
            <a:headEnd/>
            <a:tailEnd/>
          </a:ln>
        </p:spPr>
        <p:txBody>
          <a:bodyPr lIns="130622" tIns="65311" rIns="130622" bIns="65311" anchor="ctr">
            <a:spAutoFit/>
          </a:bodyPr>
          <a:lstStyle/>
          <a:p>
            <a:pPr>
              <a:spcBef>
                <a:spcPct val="50000"/>
              </a:spcBef>
            </a:pPr>
            <a:r>
              <a:rPr lang="en-US">
                <a:latin typeface="Helvetica" pitchFamily="34" charset="0"/>
              </a:rPr>
              <a:t>First-fit and best-fit better than worst-fit in terms of speed and storage utilization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a:xfrm>
            <a:off x="1284288" y="369888"/>
            <a:ext cx="11745912" cy="768350"/>
          </a:xfrm>
        </p:spPr>
        <p:txBody>
          <a:bodyPr/>
          <a:lstStyle/>
          <a:p>
            <a:pPr eaLnBrk="1" hangingPunct="1"/>
            <a:r>
              <a:rPr lang="en-US" smtClean="0"/>
              <a:t>Fragmentation</a:t>
            </a:r>
          </a:p>
        </p:txBody>
      </p:sp>
      <p:sp>
        <p:nvSpPr>
          <p:cNvPr id="24579" name="Rectangle 1027"/>
          <p:cNvSpPr>
            <a:spLocks noGrp="1" noChangeArrowheads="1"/>
          </p:cNvSpPr>
          <p:nvPr>
            <p:ph type="body" idx="1"/>
          </p:nvPr>
        </p:nvSpPr>
        <p:spPr>
          <a:xfrm>
            <a:off x="1143000" y="1695450"/>
            <a:ext cx="11657013" cy="6665913"/>
          </a:xfrm>
        </p:spPr>
        <p:txBody>
          <a:bodyPr/>
          <a:lstStyle/>
          <a:p>
            <a:r>
              <a:rPr lang="en-US" b="1" smtClean="0">
                <a:solidFill>
                  <a:srgbClr val="3366FF"/>
                </a:solidFill>
              </a:rPr>
              <a:t>External Fragmentation</a:t>
            </a:r>
            <a:r>
              <a:rPr lang="en-US" smtClean="0">
                <a:solidFill>
                  <a:srgbClr val="3366FF"/>
                </a:solidFill>
              </a:rPr>
              <a:t> </a:t>
            </a:r>
            <a:r>
              <a:rPr lang="en-US" smtClean="0"/>
              <a:t>– total memory space exists to satisfy a request, but it is not contiguous</a:t>
            </a:r>
            <a:endParaRPr lang="en-US" sz="1100" smtClean="0"/>
          </a:p>
          <a:p>
            <a:endParaRPr lang="en-US" b="1" smtClean="0">
              <a:solidFill>
                <a:srgbClr val="3366FF"/>
              </a:solidFill>
            </a:endParaRPr>
          </a:p>
          <a:p>
            <a:r>
              <a:rPr lang="en-US" b="1" smtClean="0">
                <a:solidFill>
                  <a:srgbClr val="3366FF"/>
                </a:solidFill>
              </a:rPr>
              <a:t>Internal Fragmentation</a:t>
            </a:r>
            <a:r>
              <a:rPr lang="en-US" smtClean="0">
                <a:solidFill>
                  <a:srgbClr val="3366FF"/>
                </a:solidFill>
              </a:rPr>
              <a:t> </a:t>
            </a:r>
            <a:r>
              <a:rPr lang="en-US" smtClean="0"/>
              <a:t>– allocated memory may be slightly larger than requested memory; this size difference is memory internal to a partition, but not being used</a:t>
            </a:r>
            <a:endParaRPr lang="en-US" sz="1100" smtClean="0"/>
          </a:p>
          <a:p>
            <a:endParaRPr lang="en-US" smtClean="0"/>
          </a:p>
          <a:p>
            <a:r>
              <a:rPr lang="en-US" smtClean="0"/>
              <a:t>First fit analysis reveals that given </a:t>
            </a:r>
            <a:r>
              <a:rPr lang="en-US" i="1" smtClean="0"/>
              <a:t>N</a:t>
            </a:r>
            <a:r>
              <a:rPr lang="en-US" smtClean="0"/>
              <a:t> blocks allocated, 0.5 </a:t>
            </a:r>
            <a:r>
              <a:rPr lang="en-US" i="1" smtClean="0"/>
              <a:t>N</a:t>
            </a:r>
            <a:r>
              <a:rPr lang="en-US" smtClean="0"/>
              <a:t> blocks lost to fragmentation</a:t>
            </a:r>
          </a:p>
          <a:p>
            <a:pPr lvl="1"/>
            <a:r>
              <a:rPr lang="en-US" smtClean="0"/>
              <a:t>1/3 may be unusable -&gt; </a:t>
            </a:r>
            <a:r>
              <a:rPr lang="en-US" b="1" smtClean="0">
                <a:solidFill>
                  <a:srgbClr val="3366FF"/>
                </a:solidFill>
              </a:rPr>
              <a:t>50-percent rule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Fragmentation (Cont.)</a:t>
            </a:r>
          </a:p>
        </p:txBody>
      </p:sp>
      <p:sp>
        <p:nvSpPr>
          <p:cNvPr id="25603" name="Content Placeholder 2"/>
          <p:cNvSpPr>
            <a:spLocks noGrp="1"/>
          </p:cNvSpPr>
          <p:nvPr>
            <p:ph idx="1"/>
          </p:nvPr>
        </p:nvSpPr>
        <p:spPr/>
        <p:txBody>
          <a:bodyPr/>
          <a:lstStyle/>
          <a:p>
            <a:r>
              <a:rPr lang="en-US" dirty="0" smtClean="0"/>
              <a:t>Reduce external fragmentation by </a:t>
            </a:r>
            <a:r>
              <a:rPr lang="en-US" b="1" dirty="0" smtClean="0">
                <a:solidFill>
                  <a:srgbClr val="3366FF"/>
                </a:solidFill>
              </a:rPr>
              <a:t>compaction</a:t>
            </a:r>
          </a:p>
          <a:p>
            <a:pPr lvl="1"/>
            <a:r>
              <a:rPr lang="en-US" dirty="0" smtClean="0"/>
              <a:t>Shuffle memory contents to place all free memory together in one large block</a:t>
            </a:r>
          </a:p>
          <a:p>
            <a:pPr lvl="1"/>
            <a:r>
              <a:rPr lang="en-US" dirty="0" smtClean="0"/>
              <a:t>Compaction is possible </a:t>
            </a:r>
            <a:r>
              <a:rPr lang="en-US" i="1" dirty="0" smtClean="0"/>
              <a:t>only</a:t>
            </a:r>
            <a:r>
              <a:rPr lang="en-US" dirty="0" smtClean="0"/>
              <a:t> if relocation is dynamic, and is done at execution time</a:t>
            </a:r>
          </a:p>
          <a:p>
            <a:pPr lvl="1"/>
            <a:r>
              <a:rPr lang="en-US" dirty="0" smtClean="0"/>
              <a:t>I/O problem</a:t>
            </a:r>
          </a:p>
          <a:p>
            <a:pPr lvl="2"/>
            <a:r>
              <a:rPr lang="en-US" dirty="0" smtClean="0"/>
              <a:t>Latch job in memory while it is involved in I/O</a:t>
            </a:r>
          </a:p>
          <a:p>
            <a:pPr lvl="2"/>
            <a:r>
              <a:rPr lang="en-US" dirty="0" smtClean="0"/>
              <a:t>Do I/O only into OS buffers</a:t>
            </a:r>
          </a:p>
          <a:p>
            <a:endParaRPr lang="en-US" dirty="0" smtClean="0"/>
          </a:p>
          <a:p>
            <a:r>
              <a:rPr lang="en-US" dirty="0" smtClean="0"/>
              <a:t>Now consider that backing store has same fragmentation problems</a:t>
            </a:r>
          </a:p>
          <a:p>
            <a:r>
              <a:rPr lang="en-US" dirty="0" smtClean="0"/>
              <a:t>Another solution to the external fragmentation is to permit the logical address space of the processes to be noncontiguous, thus allowing a process to be allocated physical memory wherever such memory is available.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a:t>
            </a:r>
            <a:endParaRPr lang="en-US" dirty="0" smtClean="0"/>
          </a:p>
          <a:p>
            <a:endParaRPr lang="en-US" dirty="0"/>
          </a:p>
          <a:p>
            <a:r>
              <a:rPr lang="en-US" dirty="0"/>
              <a:t>Given memory partitions of 100KB, 500KB, 200KB, 300KB, 600KB (in order), how would each of the first fit, best fit and worst fit algorithms place processes of 212KB, 417KB,112KB and 426KB (in order). Which algorithm makes the most efficient use of memory?	</a:t>
            </a:r>
            <a:endParaRPr lang="en-US" dirty="0" smtClean="0"/>
          </a:p>
          <a:p>
            <a:r>
              <a:rPr lang="en-US" dirty="0" smtClean="0"/>
              <a:t>Show it </a:t>
            </a:r>
            <a:r>
              <a:rPr lang="en-US" dirty="0" err="1" smtClean="0"/>
              <a:t>diagramtically</a:t>
            </a:r>
            <a:r>
              <a:rPr lang="en-US" dirty="0" smtClean="0"/>
              <a:t>.</a:t>
            </a:r>
          </a:p>
          <a:p>
            <a:r>
              <a:rPr lang="en-US" dirty="0" smtClean="0"/>
              <a:t> </a:t>
            </a:r>
            <a:endParaRPr lang="en-US" dirty="0"/>
          </a:p>
        </p:txBody>
      </p:sp>
    </p:spTree>
    <p:extLst>
      <p:ext uri="{BB962C8B-B14F-4D97-AF65-F5344CB8AC3E}">
        <p14:creationId xmlns:p14="http://schemas.microsoft.com/office/powerpoint/2010/main" val="2869173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209675" y="1138238"/>
            <a:ext cx="12344400" cy="7493698"/>
          </a:xfrm>
        </p:spPr>
        <p:txBody>
          <a:bodyPr/>
          <a:lstStyle/>
          <a:p>
            <a:r>
              <a:rPr lang="en-US" sz="2400" dirty="0" smtClean="0">
                <a:latin typeface="Times New Roman" panose="02020603050405020304" pitchFamily="18" charset="0"/>
                <a:cs typeface="Times New Roman" panose="02020603050405020304" pitchFamily="18" charset="0"/>
              </a:rPr>
              <a:t>First Fit:</a:t>
            </a:r>
          </a:p>
          <a:p>
            <a:pPr lvl="1"/>
            <a:r>
              <a:rPr lang="en-US" sz="2400" dirty="0" smtClean="0">
                <a:latin typeface="Times New Roman" panose="02020603050405020304" pitchFamily="18" charset="0"/>
                <a:cs typeface="Times New Roman" panose="02020603050405020304" pitchFamily="18" charset="0"/>
              </a:rPr>
              <a:t>212K is put in 500K partition</a:t>
            </a:r>
          </a:p>
          <a:p>
            <a:pPr lvl="1"/>
            <a:r>
              <a:rPr lang="en-US" sz="2400" dirty="0" smtClean="0">
                <a:latin typeface="Times New Roman" panose="02020603050405020304" pitchFamily="18" charset="0"/>
                <a:cs typeface="Times New Roman" panose="02020603050405020304" pitchFamily="18" charset="0"/>
              </a:rPr>
              <a:t>417K is put in 600K partition</a:t>
            </a:r>
          </a:p>
          <a:p>
            <a:pPr lvl="1"/>
            <a:r>
              <a:rPr lang="en-US" sz="2400" dirty="0" smtClean="0">
                <a:latin typeface="Times New Roman" panose="02020603050405020304" pitchFamily="18" charset="0"/>
                <a:cs typeface="Times New Roman" panose="02020603050405020304" pitchFamily="18" charset="0"/>
              </a:rPr>
              <a:t>112K is put in 288K partition (500-212)</a:t>
            </a:r>
          </a:p>
          <a:p>
            <a:pPr lvl="1"/>
            <a:r>
              <a:rPr lang="en-US" sz="2400" dirty="0" smtClean="0">
                <a:latin typeface="Times New Roman" panose="02020603050405020304" pitchFamily="18" charset="0"/>
                <a:cs typeface="Times New Roman" panose="02020603050405020304" pitchFamily="18" charset="0"/>
              </a:rPr>
              <a:t>426K must wait.</a:t>
            </a:r>
          </a:p>
          <a:p>
            <a:r>
              <a:rPr lang="en-US" sz="2400" dirty="0" smtClean="0">
                <a:latin typeface="Times New Roman" panose="02020603050405020304" pitchFamily="18" charset="0"/>
                <a:cs typeface="Times New Roman" panose="02020603050405020304" pitchFamily="18" charset="0"/>
              </a:rPr>
              <a:t>Best Fit:</a:t>
            </a:r>
          </a:p>
          <a:p>
            <a:pPr lvl="1"/>
            <a:r>
              <a:rPr lang="en-US" sz="2400" dirty="0">
                <a:latin typeface="Times New Roman" panose="02020603050405020304" pitchFamily="18" charset="0"/>
                <a:cs typeface="Times New Roman" panose="02020603050405020304" pitchFamily="18" charset="0"/>
              </a:rPr>
              <a:t>212K is put in </a:t>
            </a:r>
            <a:r>
              <a:rPr lang="en-US" sz="2400" dirty="0" smtClean="0">
                <a:latin typeface="Times New Roman" panose="02020603050405020304" pitchFamily="18" charset="0"/>
                <a:cs typeface="Times New Roman" panose="02020603050405020304" pitchFamily="18" charset="0"/>
              </a:rPr>
              <a:t>300K </a:t>
            </a:r>
            <a:r>
              <a:rPr lang="en-US" sz="2400" dirty="0">
                <a:latin typeface="Times New Roman" panose="02020603050405020304" pitchFamily="18" charset="0"/>
                <a:cs typeface="Times New Roman" panose="02020603050405020304" pitchFamily="18" charset="0"/>
              </a:rPr>
              <a:t>partition</a:t>
            </a:r>
          </a:p>
          <a:p>
            <a:pPr lvl="1"/>
            <a:r>
              <a:rPr lang="en-US" sz="2400" dirty="0">
                <a:latin typeface="Times New Roman" panose="02020603050405020304" pitchFamily="18" charset="0"/>
                <a:cs typeface="Times New Roman" panose="02020603050405020304" pitchFamily="18" charset="0"/>
              </a:rPr>
              <a:t>417K is put in </a:t>
            </a:r>
            <a:r>
              <a:rPr lang="en-US" sz="2400" dirty="0" smtClean="0">
                <a:latin typeface="Times New Roman" panose="02020603050405020304" pitchFamily="18" charset="0"/>
                <a:cs typeface="Times New Roman" panose="02020603050405020304" pitchFamily="18" charset="0"/>
              </a:rPr>
              <a:t>500K </a:t>
            </a:r>
            <a:r>
              <a:rPr lang="en-US" sz="2400" dirty="0">
                <a:latin typeface="Times New Roman" panose="02020603050405020304" pitchFamily="18" charset="0"/>
                <a:cs typeface="Times New Roman" panose="02020603050405020304" pitchFamily="18" charset="0"/>
              </a:rPr>
              <a:t>partition</a:t>
            </a:r>
          </a:p>
          <a:p>
            <a:pPr lvl="1"/>
            <a:r>
              <a:rPr lang="en-US" sz="2400" dirty="0">
                <a:latin typeface="Times New Roman" panose="02020603050405020304" pitchFamily="18" charset="0"/>
                <a:cs typeface="Times New Roman" panose="02020603050405020304" pitchFamily="18" charset="0"/>
              </a:rPr>
              <a:t>112K is put in </a:t>
            </a:r>
            <a:r>
              <a:rPr lang="en-US" sz="2400" dirty="0" smtClean="0">
                <a:latin typeface="Times New Roman" panose="02020603050405020304" pitchFamily="18" charset="0"/>
                <a:cs typeface="Times New Roman" panose="02020603050405020304" pitchFamily="18" charset="0"/>
              </a:rPr>
              <a:t>200K </a:t>
            </a:r>
            <a:r>
              <a:rPr lang="en-US" sz="2400" dirty="0">
                <a:latin typeface="Times New Roman" panose="02020603050405020304" pitchFamily="18" charset="0"/>
                <a:cs typeface="Times New Roman" panose="02020603050405020304" pitchFamily="18" charset="0"/>
              </a:rPr>
              <a:t>partition </a:t>
            </a:r>
          </a:p>
          <a:p>
            <a:pPr lvl="1"/>
            <a:r>
              <a:rPr lang="en-US" sz="2400" dirty="0">
                <a:latin typeface="Times New Roman" panose="02020603050405020304" pitchFamily="18" charset="0"/>
                <a:cs typeface="Times New Roman" panose="02020603050405020304" pitchFamily="18" charset="0"/>
              </a:rPr>
              <a:t>426K </a:t>
            </a:r>
            <a:r>
              <a:rPr lang="en-US" sz="2400" dirty="0" smtClean="0">
                <a:latin typeface="Times New Roman" panose="02020603050405020304" pitchFamily="18" charset="0"/>
                <a:cs typeface="Times New Roman" panose="02020603050405020304" pitchFamily="18" charset="0"/>
              </a:rPr>
              <a:t>is put in 600K partition</a:t>
            </a:r>
          </a:p>
          <a:p>
            <a:r>
              <a:rPr lang="en-US" sz="2400" dirty="0" smtClean="0">
                <a:latin typeface="Times New Roman" panose="02020603050405020304" pitchFamily="18" charset="0"/>
                <a:cs typeface="Times New Roman" panose="02020603050405020304" pitchFamily="18" charset="0"/>
              </a:rPr>
              <a:t>Worst Fit</a:t>
            </a:r>
          </a:p>
          <a:p>
            <a:pPr lvl="1"/>
            <a:r>
              <a:rPr lang="en-US" sz="2400" dirty="0">
                <a:latin typeface="Times New Roman" panose="02020603050405020304" pitchFamily="18" charset="0"/>
                <a:cs typeface="Times New Roman" panose="02020603050405020304" pitchFamily="18" charset="0"/>
              </a:rPr>
              <a:t>212K is put in </a:t>
            </a:r>
            <a:r>
              <a:rPr lang="en-US" sz="2400" dirty="0" smtClean="0">
                <a:latin typeface="Times New Roman" panose="02020603050405020304" pitchFamily="18" charset="0"/>
                <a:cs typeface="Times New Roman" panose="02020603050405020304" pitchFamily="18" charset="0"/>
              </a:rPr>
              <a:t>600K </a:t>
            </a:r>
            <a:r>
              <a:rPr lang="en-US" sz="2400" dirty="0">
                <a:latin typeface="Times New Roman" panose="02020603050405020304" pitchFamily="18" charset="0"/>
                <a:cs typeface="Times New Roman" panose="02020603050405020304" pitchFamily="18" charset="0"/>
              </a:rPr>
              <a:t>partition</a:t>
            </a:r>
          </a:p>
          <a:p>
            <a:pPr lvl="1"/>
            <a:r>
              <a:rPr lang="en-US" sz="2400" dirty="0">
                <a:latin typeface="Times New Roman" panose="02020603050405020304" pitchFamily="18" charset="0"/>
                <a:cs typeface="Times New Roman" panose="02020603050405020304" pitchFamily="18" charset="0"/>
              </a:rPr>
              <a:t>417K is put in </a:t>
            </a:r>
            <a:r>
              <a:rPr lang="en-US" sz="2400" dirty="0" smtClean="0">
                <a:latin typeface="Times New Roman" panose="02020603050405020304" pitchFamily="18" charset="0"/>
                <a:cs typeface="Times New Roman" panose="02020603050405020304" pitchFamily="18" charset="0"/>
              </a:rPr>
              <a:t>500K </a:t>
            </a:r>
            <a:r>
              <a:rPr lang="en-US" sz="2400" dirty="0">
                <a:latin typeface="Times New Roman" panose="02020603050405020304" pitchFamily="18" charset="0"/>
                <a:cs typeface="Times New Roman" panose="02020603050405020304" pitchFamily="18" charset="0"/>
              </a:rPr>
              <a:t>partition</a:t>
            </a:r>
          </a:p>
          <a:p>
            <a:pPr lvl="1"/>
            <a:r>
              <a:rPr lang="en-US" sz="2400" dirty="0">
                <a:latin typeface="Times New Roman" panose="02020603050405020304" pitchFamily="18" charset="0"/>
                <a:cs typeface="Times New Roman" panose="02020603050405020304" pitchFamily="18" charset="0"/>
              </a:rPr>
              <a:t>112K is put in </a:t>
            </a:r>
            <a:r>
              <a:rPr lang="en-US" sz="2400" dirty="0" smtClean="0">
                <a:latin typeface="Times New Roman" panose="02020603050405020304" pitchFamily="18" charset="0"/>
                <a:cs typeface="Times New Roman" panose="02020603050405020304" pitchFamily="18" charset="0"/>
              </a:rPr>
              <a:t>388K </a:t>
            </a:r>
            <a:r>
              <a:rPr lang="en-US" sz="2400" dirty="0">
                <a:latin typeface="Times New Roman" panose="02020603050405020304" pitchFamily="18" charset="0"/>
                <a:cs typeface="Times New Roman" panose="02020603050405020304" pitchFamily="18" charset="0"/>
              </a:rPr>
              <a:t>partition </a:t>
            </a:r>
            <a:r>
              <a:rPr lang="en-US" sz="2400" dirty="0" smtClean="0">
                <a:latin typeface="Times New Roman" panose="02020603050405020304" pitchFamily="18" charset="0"/>
                <a:cs typeface="Times New Roman" panose="02020603050405020304" pitchFamily="18" charset="0"/>
              </a:rPr>
              <a:t>(600-212</a:t>
            </a:r>
            <a:r>
              <a:rPr lang="en-US" sz="2400" dirty="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426K must wait</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845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pPr eaLnBrk="1" hangingPunct="1"/>
            <a:r>
              <a:rPr lang="en-US" smtClean="0"/>
              <a:t>Paging</a:t>
            </a:r>
          </a:p>
        </p:txBody>
      </p:sp>
      <p:sp>
        <p:nvSpPr>
          <p:cNvPr id="26627" name="Rectangle 1027"/>
          <p:cNvSpPr>
            <a:spLocks noGrp="1" noChangeArrowheads="1"/>
          </p:cNvSpPr>
          <p:nvPr>
            <p:ph type="body" idx="1"/>
          </p:nvPr>
        </p:nvSpPr>
        <p:spPr>
          <a:xfrm>
            <a:off x="1379538" y="1608138"/>
            <a:ext cx="11403012" cy="6356350"/>
          </a:xfrm>
        </p:spPr>
        <p:txBody>
          <a:bodyPr/>
          <a:lstStyle/>
          <a:p>
            <a:r>
              <a:rPr lang="en-US" dirty="0" smtClean="0"/>
              <a:t>Physical  address space of a process can be noncontiguous; process is allocated physical memory whenever the latter is available</a:t>
            </a:r>
          </a:p>
          <a:p>
            <a:endParaRPr lang="en-US" sz="1100" dirty="0" smtClean="0"/>
          </a:p>
          <a:p>
            <a:r>
              <a:rPr lang="en-US" dirty="0" smtClean="0"/>
              <a:t>Divide physical memory into fixed-sized blocks called </a:t>
            </a:r>
            <a:r>
              <a:rPr lang="en-US" b="1" dirty="0" smtClean="0">
                <a:solidFill>
                  <a:srgbClr val="3366FF"/>
                </a:solidFill>
              </a:rPr>
              <a:t>frames</a:t>
            </a:r>
            <a:endParaRPr lang="en-US" dirty="0" smtClean="0">
              <a:solidFill>
                <a:srgbClr val="3366FF"/>
              </a:solidFill>
            </a:endParaRPr>
          </a:p>
          <a:p>
            <a:pPr lvl="1"/>
            <a:r>
              <a:rPr lang="en-US" dirty="0" smtClean="0">
                <a:solidFill>
                  <a:srgbClr val="000000"/>
                </a:solidFill>
              </a:rPr>
              <a:t>Size </a:t>
            </a:r>
            <a:r>
              <a:rPr lang="en-US" dirty="0" smtClean="0"/>
              <a:t>is power of 2, between 512 bytes and 16 Mbytes. Easy for translation of logic to physical. Logical memory address space is 2</a:t>
            </a:r>
            <a:r>
              <a:rPr lang="en-US" baseline="30000" dirty="0" smtClean="0"/>
              <a:t>m</a:t>
            </a:r>
            <a:r>
              <a:rPr lang="en-US" dirty="0" smtClean="0"/>
              <a:t> and  page size is 2</a:t>
            </a:r>
            <a:r>
              <a:rPr lang="en-US" baseline="30000" dirty="0" smtClean="0"/>
              <a:t>n</a:t>
            </a:r>
            <a:r>
              <a:rPr lang="en-US" dirty="0" smtClean="0"/>
              <a:t> addressing units.</a:t>
            </a:r>
            <a:endParaRPr lang="en-US" sz="1100" dirty="0" smtClean="0"/>
          </a:p>
          <a:p>
            <a:endParaRPr lang="en-US" dirty="0" smtClean="0"/>
          </a:p>
          <a:p>
            <a:r>
              <a:rPr lang="en-US" dirty="0" smtClean="0"/>
              <a:t>Divide logical memory into blocks of same size called </a:t>
            </a:r>
            <a:r>
              <a:rPr lang="en-US" b="1" dirty="0" smtClean="0">
                <a:solidFill>
                  <a:srgbClr val="3366FF"/>
                </a:solidFill>
              </a:rPr>
              <a:t>pages</a:t>
            </a:r>
          </a:p>
          <a:p>
            <a:endParaRPr lang="en-US" sz="1100" b="1" dirty="0" smtClean="0">
              <a:solidFill>
                <a:srgbClr val="3366FF"/>
              </a:solidFill>
            </a:endParaRPr>
          </a:p>
          <a:p>
            <a:r>
              <a:rPr lang="en-US" dirty="0" smtClean="0"/>
              <a:t>Keep track of all free frames</a:t>
            </a:r>
          </a:p>
          <a:p>
            <a:endParaRPr lang="en-US" sz="1100" dirty="0" smtClean="0"/>
          </a:p>
          <a:p>
            <a:r>
              <a:rPr lang="en-US" dirty="0" smtClean="0"/>
              <a:t>To run a program of size </a:t>
            </a:r>
            <a:r>
              <a:rPr lang="en-US" i="1" dirty="0" smtClean="0"/>
              <a:t>N </a:t>
            </a:r>
            <a:r>
              <a:rPr lang="en-US" dirty="0" smtClean="0"/>
              <a:t>pages, need to find </a:t>
            </a:r>
            <a:r>
              <a:rPr lang="en-US" i="1" dirty="0" smtClean="0"/>
              <a:t>N</a:t>
            </a:r>
            <a:r>
              <a:rPr lang="en-US" dirty="0" smtClean="0"/>
              <a:t> free frames and load program</a:t>
            </a:r>
          </a:p>
          <a:p>
            <a:endParaRPr lang="en-US" sz="1100" dirty="0" smtClean="0"/>
          </a:p>
          <a:p>
            <a:r>
              <a:rPr lang="en-US" dirty="0" smtClean="0"/>
              <a:t>Set up a </a:t>
            </a:r>
            <a:r>
              <a:rPr lang="en-US" b="1" dirty="0" smtClean="0">
                <a:solidFill>
                  <a:srgbClr val="3366FF"/>
                </a:solidFill>
              </a:rPr>
              <a:t>page table</a:t>
            </a:r>
            <a:r>
              <a:rPr lang="en-US" dirty="0" smtClean="0"/>
              <a:t> to translate logical to physical addresses</a:t>
            </a:r>
          </a:p>
          <a:p>
            <a:endParaRPr lang="en-US" sz="1100" dirty="0" smtClean="0"/>
          </a:p>
          <a:p>
            <a:r>
              <a:rPr lang="en-US" dirty="0" smtClean="0"/>
              <a:t>Backing store likewise split into pages</a:t>
            </a:r>
          </a:p>
          <a:p>
            <a:endParaRPr lang="en-US" dirty="0" smtClean="0"/>
          </a:p>
          <a:p>
            <a:r>
              <a:rPr lang="en-US" dirty="0" smtClean="0"/>
              <a:t>Still have Internal fragmentation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a:xfrm>
            <a:off x="1270000" y="369888"/>
            <a:ext cx="11760200" cy="768350"/>
          </a:xfrm>
        </p:spPr>
        <p:txBody>
          <a:bodyPr/>
          <a:lstStyle/>
          <a:p>
            <a:pPr eaLnBrk="1" hangingPunct="1"/>
            <a:r>
              <a:rPr lang="en-US" smtClean="0"/>
              <a:t>Address Translation Scheme</a:t>
            </a:r>
          </a:p>
        </p:txBody>
      </p:sp>
      <p:sp>
        <p:nvSpPr>
          <p:cNvPr id="27651" name="Rectangle 1027"/>
          <p:cNvSpPr>
            <a:spLocks noGrp="1" noChangeArrowheads="1"/>
          </p:cNvSpPr>
          <p:nvPr>
            <p:ph type="body" idx="1"/>
          </p:nvPr>
        </p:nvSpPr>
        <p:spPr>
          <a:xfrm>
            <a:off x="1143000" y="1836738"/>
            <a:ext cx="11596688" cy="5978525"/>
          </a:xfrm>
        </p:spPr>
        <p:txBody>
          <a:bodyPr/>
          <a:lstStyle/>
          <a:p>
            <a:r>
              <a:rPr lang="en-US" smtClean="0"/>
              <a:t>Address generated by CPU is divided into:</a:t>
            </a:r>
          </a:p>
          <a:p>
            <a:pPr lvl="1"/>
            <a:r>
              <a:rPr lang="en-US" b="1" smtClean="0">
                <a:solidFill>
                  <a:srgbClr val="3366FF"/>
                </a:solidFill>
              </a:rPr>
              <a:t>Page number (</a:t>
            </a:r>
            <a:r>
              <a:rPr lang="en-US" b="1" i="1" smtClean="0">
                <a:solidFill>
                  <a:srgbClr val="3366FF"/>
                </a:solidFill>
              </a:rPr>
              <a:t>p</a:t>
            </a:r>
            <a:r>
              <a:rPr lang="en-US" b="1" smtClean="0">
                <a:solidFill>
                  <a:srgbClr val="3366FF"/>
                </a:solidFill>
              </a:rPr>
              <a:t>)</a:t>
            </a:r>
            <a:r>
              <a:rPr lang="en-US" smtClean="0">
                <a:solidFill>
                  <a:srgbClr val="3366FF"/>
                </a:solidFill>
              </a:rPr>
              <a:t> </a:t>
            </a:r>
            <a:r>
              <a:rPr lang="en-US" smtClean="0"/>
              <a:t>– used as an index into a </a:t>
            </a:r>
            <a:r>
              <a:rPr lang="en-US" b="1" smtClean="0">
                <a:solidFill>
                  <a:srgbClr val="3366FF"/>
                </a:solidFill>
              </a:rPr>
              <a:t>page table </a:t>
            </a:r>
            <a:r>
              <a:rPr lang="en-US" smtClean="0"/>
              <a:t>which contains base address of each page in physical memory</a:t>
            </a:r>
          </a:p>
          <a:p>
            <a:pPr lvl="1"/>
            <a:r>
              <a:rPr lang="en-US" b="1" smtClean="0">
                <a:solidFill>
                  <a:srgbClr val="3366FF"/>
                </a:solidFill>
              </a:rPr>
              <a:t>Page offset (</a:t>
            </a:r>
            <a:r>
              <a:rPr lang="en-US" b="1" i="1" smtClean="0">
                <a:solidFill>
                  <a:srgbClr val="3366FF"/>
                </a:solidFill>
              </a:rPr>
              <a:t>d</a:t>
            </a:r>
            <a:r>
              <a:rPr lang="en-US" b="1" smtClean="0">
                <a:solidFill>
                  <a:srgbClr val="3366FF"/>
                </a:solidFill>
              </a:rPr>
              <a:t>)</a:t>
            </a:r>
            <a:r>
              <a:rPr lang="en-US" smtClean="0">
                <a:solidFill>
                  <a:srgbClr val="3366FF"/>
                </a:solidFill>
              </a:rPr>
              <a:t> </a:t>
            </a:r>
            <a:r>
              <a:rPr lang="en-US" smtClean="0"/>
              <a:t>– combined with base address to define the physical memory address that is sent to the memory unit</a:t>
            </a:r>
          </a:p>
          <a:p>
            <a:pPr lvl="1"/>
            <a:endParaRPr lang="en-US" smtClean="0"/>
          </a:p>
          <a:p>
            <a:pPr lvl="1"/>
            <a:endParaRPr lang="en-US" smtClean="0"/>
          </a:p>
          <a:p>
            <a:pPr lvl="1"/>
            <a:endParaRPr lang="en-US" smtClean="0"/>
          </a:p>
          <a:p>
            <a:pPr lvl="1"/>
            <a:endParaRPr lang="en-US" smtClean="0"/>
          </a:p>
          <a:p>
            <a:pPr lvl="1"/>
            <a:endParaRPr lang="en-US" smtClean="0"/>
          </a:p>
          <a:p>
            <a:pPr lvl="1"/>
            <a:endParaRPr lang="en-US" smtClean="0"/>
          </a:p>
          <a:p>
            <a:pPr lvl="1"/>
            <a:endParaRPr lang="en-US" smtClean="0"/>
          </a:p>
          <a:p>
            <a:pPr lvl="1"/>
            <a:r>
              <a:rPr lang="en-US" smtClean="0"/>
              <a:t>For given logical address space 2</a:t>
            </a:r>
            <a:r>
              <a:rPr lang="en-US" i="1" baseline="30000" smtClean="0"/>
              <a:t>m </a:t>
            </a:r>
            <a:r>
              <a:rPr lang="en-US" smtClean="0"/>
              <a:t>and page size</a:t>
            </a:r>
            <a:r>
              <a:rPr lang="en-US" baseline="30000" smtClean="0"/>
              <a:t> </a:t>
            </a:r>
            <a:r>
              <a:rPr lang="en-US" i="1" smtClean="0"/>
              <a:t>2</a:t>
            </a:r>
            <a:r>
              <a:rPr lang="en-US" baseline="30000" smtClean="0"/>
              <a:t>n</a:t>
            </a:r>
          </a:p>
        </p:txBody>
      </p:sp>
      <p:sp>
        <p:nvSpPr>
          <p:cNvPr id="27652" name="Rectangle 1028"/>
          <p:cNvSpPr>
            <a:spLocks noChangeArrowheads="1"/>
          </p:cNvSpPr>
          <p:nvPr/>
        </p:nvSpPr>
        <p:spPr bwMode="auto">
          <a:xfrm>
            <a:off x="3889375" y="4672013"/>
            <a:ext cx="4657725" cy="5842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27653" name="Line 1030"/>
          <p:cNvSpPr>
            <a:spLocks noChangeShapeType="1"/>
          </p:cNvSpPr>
          <p:nvPr/>
        </p:nvSpPr>
        <p:spPr bwMode="auto">
          <a:xfrm>
            <a:off x="6338888" y="4240213"/>
            <a:ext cx="0" cy="101600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27654" name="Text Box 1031"/>
          <p:cNvSpPr txBox="1">
            <a:spLocks noChangeArrowheads="1"/>
          </p:cNvSpPr>
          <p:nvPr/>
        </p:nvSpPr>
        <p:spPr bwMode="auto">
          <a:xfrm>
            <a:off x="3986213" y="4160838"/>
            <a:ext cx="1624012" cy="409575"/>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page number</a:t>
            </a:r>
          </a:p>
        </p:txBody>
      </p:sp>
      <p:sp>
        <p:nvSpPr>
          <p:cNvPr id="27655" name="Text Box 1032"/>
          <p:cNvSpPr txBox="1">
            <a:spLocks noChangeArrowheads="1"/>
          </p:cNvSpPr>
          <p:nvPr/>
        </p:nvSpPr>
        <p:spPr bwMode="auto">
          <a:xfrm>
            <a:off x="6731000" y="4152900"/>
            <a:ext cx="1401763" cy="40798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page offset</a:t>
            </a:r>
          </a:p>
        </p:txBody>
      </p:sp>
      <p:sp>
        <p:nvSpPr>
          <p:cNvPr id="27656" name="Text Box 1033"/>
          <p:cNvSpPr txBox="1">
            <a:spLocks noChangeArrowheads="1"/>
          </p:cNvSpPr>
          <p:nvPr/>
        </p:nvSpPr>
        <p:spPr bwMode="auto">
          <a:xfrm>
            <a:off x="4745038" y="4748213"/>
            <a:ext cx="415925"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p</a:t>
            </a:r>
            <a:endParaRPr lang="en-US">
              <a:latin typeface="Helvetica" pitchFamily="34" charset="0"/>
            </a:endParaRPr>
          </a:p>
        </p:txBody>
      </p:sp>
      <p:sp>
        <p:nvSpPr>
          <p:cNvPr id="27657" name="Text Box 1035"/>
          <p:cNvSpPr txBox="1">
            <a:spLocks noChangeArrowheads="1"/>
          </p:cNvSpPr>
          <p:nvPr/>
        </p:nvSpPr>
        <p:spPr bwMode="auto">
          <a:xfrm>
            <a:off x="6913563" y="4787900"/>
            <a:ext cx="427037" cy="40798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d</a:t>
            </a:r>
            <a:endParaRPr lang="en-US">
              <a:latin typeface="Helvetica" pitchFamily="34" charset="0"/>
            </a:endParaRPr>
          </a:p>
        </p:txBody>
      </p:sp>
      <p:sp>
        <p:nvSpPr>
          <p:cNvPr id="27658" name="Text Box 1036"/>
          <p:cNvSpPr txBox="1">
            <a:spLocks noChangeArrowheads="1"/>
          </p:cNvSpPr>
          <p:nvPr/>
        </p:nvSpPr>
        <p:spPr bwMode="auto">
          <a:xfrm>
            <a:off x="4429125" y="5345113"/>
            <a:ext cx="11906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i="1">
                <a:latin typeface="Helvetica" pitchFamily="34" charset="0"/>
              </a:rPr>
              <a:t>m - n</a:t>
            </a:r>
          </a:p>
        </p:txBody>
      </p:sp>
      <p:sp>
        <p:nvSpPr>
          <p:cNvPr id="27659" name="Text Box 1038"/>
          <p:cNvSpPr txBox="1">
            <a:spLocks noChangeArrowheads="1"/>
          </p:cNvSpPr>
          <p:nvPr/>
        </p:nvSpPr>
        <p:spPr bwMode="auto">
          <a:xfrm>
            <a:off x="6824663" y="5357813"/>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i="1">
                <a:latin typeface="Helvetica" pitchFamily="34" charset="0"/>
              </a:rPr>
              <a:t>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Objectives</a:t>
            </a:r>
          </a:p>
        </p:txBody>
      </p:sp>
      <p:sp>
        <p:nvSpPr>
          <p:cNvPr id="5123" name="Rectangle 3"/>
          <p:cNvSpPr>
            <a:spLocks noGrp="1" noChangeArrowheads="1"/>
          </p:cNvSpPr>
          <p:nvPr>
            <p:ph type="body" idx="1"/>
          </p:nvPr>
        </p:nvSpPr>
        <p:spPr>
          <a:xfrm>
            <a:off x="1241425" y="1900238"/>
            <a:ext cx="11493500" cy="5921375"/>
          </a:xfrm>
        </p:spPr>
        <p:txBody>
          <a:bodyPr/>
          <a:lstStyle/>
          <a:p>
            <a:r>
              <a:rPr lang="en-US" smtClean="0"/>
              <a:t>To provide a detailed description of various ways of organizing memory hardware</a:t>
            </a:r>
          </a:p>
          <a:p>
            <a:endParaRPr lang="en-US" smtClean="0"/>
          </a:p>
          <a:p>
            <a:r>
              <a:rPr lang="en-US" smtClean="0"/>
              <a:t>To discuss various memory-management techniques, including paging and segmentation</a:t>
            </a:r>
          </a:p>
          <a:p>
            <a:endParaRPr lang="en-US" smtClean="0"/>
          </a:p>
          <a:p>
            <a:r>
              <a:rPr lang="en-US" smtClean="0"/>
              <a:t>To provide a detailed description of the Intel Pentium, which supports both pure segmentation and segmentation with paging</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23950" y="369888"/>
            <a:ext cx="11906250" cy="768350"/>
          </a:xfrm>
        </p:spPr>
        <p:txBody>
          <a:bodyPr/>
          <a:lstStyle/>
          <a:p>
            <a:pPr eaLnBrk="1" hangingPunct="1"/>
            <a:r>
              <a:rPr lang="en-US" smtClean="0"/>
              <a:t>Paging Hardware</a:t>
            </a:r>
          </a:p>
        </p:txBody>
      </p:sp>
      <p:pic>
        <p:nvPicPr>
          <p:cNvPr id="28675" name="Picture 4" descr="8"/>
          <p:cNvPicPr>
            <a:picLocks noChangeAspect="1" noChangeArrowheads="1"/>
          </p:cNvPicPr>
          <p:nvPr/>
        </p:nvPicPr>
        <p:blipFill>
          <a:blip r:embed="rId3"/>
          <a:srcRect/>
          <a:stretch>
            <a:fillRect/>
          </a:stretch>
        </p:blipFill>
        <p:spPr bwMode="auto">
          <a:xfrm>
            <a:off x="1808163" y="1954213"/>
            <a:ext cx="10158412" cy="5386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685800" y="319088"/>
            <a:ext cx="12344400" cy="860425"/>
          </a:xfrm>
        </p:spPr>
        <p:txBody>
          <a:bodyPr/>
          <a:lstStyle/>
          <a:p>
            <a:pPr eaLnBrk="1" hangingPunct="1"/>
            <a:r>
              <a:rPr lang="en-US" sz="3600" smtClean="0"/>
              <a:t>Paging Model of Logical and Physical Memory</a:t>
            </a:r>
            <a:endParaRPr lang="en-US" sz="2800" smtClean="0"/>
          </a:p>
        </p:txBody>
      </p:sp>
      <p:pic>
        <p:nvPicPr>
          <p:cNvPr id="29699" name="Picture 1030"/>
          <p:cNvPicPr>
            <a:picLocks noChangeAspect="1" noChangeArrowheads="1"/>
          </p:cNvPicPr>
          <p:nvPr/>
        </p:nvPicPr>
        <p:blipFill>
          <a:blip r:embed="rId3"/>
          <a:srcRect/>
          <a:stretch>
            <a:fillRect/>
          </a:stretch>
        </p:blipFill>
        <p:spPr bwMode="auto">
          <a:xfrm>
            <a:off x="2894013" y="1604963"/>
            <a:ext cx="7407275" cy="614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28663" y="304800"/>
            <a:ext cx="12115800" cy="812800"/>
          </a:xfrm>
        </p:spPr>
        <p:txBody>
          <a:bodyPr/>
          <a:lstStyle/>
          <a:p>
            <a:pPr eaLnBrk="1" hangingPunct="1"/>
            <a:r>
              <a:rPr lang="en-US" smtClean="0"/>
              <a:t>Paging Example</a:t>
            </a:r>
          </a:p>
        </p:txBody>
      </p:sp>
      <p:sp>
        <p:nvSpPr>
          <p:cNvPr id="30723" name="Text Box 5"/>
          <p:cNvSpPr txBox="1">
            <a:spLocks noChangeArrowheads="1"/>
          </p:cNvSpPr>
          <p:nvPr/>
        </p:nvSpPr>
        <p:spPr bwMode="auto">
          <a:xfrm>
            <a:off x="2470150" y="8142288"/>
            <a:ext cx="9004300" cy="409575"/>
          </a:xfrm>
          <a:prstGeom prst="rect">
            <a:avLst/>
          </a:prstGeom>
          <a:noFill/>
          <a:ln w="9525">
            <a:noFill/>
            <a:miter lim="800000"/>
            <a:headEnd/>
            <a:tailEnd/>
          </a:ln>
        </p:spPr>
        <p:txBody>
          <a:bodyPr lIns="130622" tIns="65311" rIns="130622" bIns="65311">
            <a:spAutoFit/>
          </a:bodyPr>
          <a:lstStyle/>
          <a:p>
            <a:pPr>
              <a:spcBef>
                <a:spcPct val="50000"/>
              </a:spcBef>
            </a:pPr>
            <a:r>
              <a:rPr lang="en-US" i="1">
                <a:latin typeface="Helvetica" pitchFamily="34" charset="0"/>
              </a:rPr>
              <a:t>n</a:t>
            </a:r>
            <a:r>
              <a:rPr lang="en-US">
                <a:latin typeface="Helvetica" pitchFamily="34" charset="0"/>
              </a:rPr>
              <a:t>=2 and </a:t>
            </a:r>
            <a:r>
              <a:rPr lang="en-US" i="1">
                <a:latin typeface="Helvetica" pitchFamily="34" charset="0"/>
              </a:rPr>
              <a:t>m</a:t>
            </a:r>
            <a:r>
              <a:rPr lang="en-US">
                <a:latin typeface="Helvetica" pitchFamily="34" charset="0"/>
              </a:rPr>
              <a:t>=4   32-byte memory and 4-byte pages</a:t>
            </a:r>
          </a:p>
        </p:txBody>
      </p:sp>
      <p:pic>
        <p:nvPicPr>
          <p:cNvPr id="30724" name="Picture 6"/>
          <p:cNvPicPr>
            <a:picLocks noChangeAspect="1" noChangeArrowheads="1"/>
          </p:cNvPicPr>
          <p:nvPr/>
        </p:nvPicPr>
        <p:blipFill>
          <a:blip r:embed="rId3"/>
          <a:srcRect/>
          <a:stretch>
            <a:fillRect/>
          </a:stretch>
        </p:blipFill>
        <p:spPr bwMode="auto">
          <a:xfrm>
            <a:off x="3570288" y="1693863"/>
            <a:ext cx="5640387"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Paging (Cont.)</a:t>
            </a:r>
          </a:p>
        </p:txBody>
      </p:sp>
      <p:sp>
        <p:nvSpPr>
          <p:cNvPr id="31747" name="Content Placeholder 2"/>
          <p:cNvSpPr>
            <a:spLocks noGrp="1"/>
          </p:cNvSpPr>
          <p:nvPr>
            <p:ph idx="1"/>
          </p:nvPr>
        </p:nvSpPr>
        <p:spPr/>
        <p:txBody>
          <a:bodyPr/>
          <a:lstStyle/>
          <a:p>
            <a:r>
              <a:rPr lang="en-US" sz="2000" dirty="0" smtClean="0"/>
              <a:t>Calculating internal fragmentation</a:t>
            </a:r>
          </a:p>
          <a:p>
            <a:pPr lvl="1"/>
            <a:r>
              <a:rPr lang="en-US" sz="2000" dirty="0" smtClean="0"/>
              <a:t>Page size = 2,048 bytes</a:t>
            </a:r>
          </a:p>
          <a:p>
            <a:pPr lvl="1"/>
            <a:r>
              <a:rPr lang="en-US" sz="2000" dirty="0" smtClean="0"/>
              <a:t>Process size = 72,766 bytes</a:t>
            </a:r>
          </a:p>
          <a:p>
            <a:pPr lvl="1"/>
            <a:r>
              <a:rPr lang="en-US" sz="2000" dirty="0" smtClean="0"/>
              <a:t>35 pages + 1,086 bytes</a:t>
            </a:r>
          </a:p>
          <a:p>
            <a:pPr lvl="1"/>
            <a:r>
              <a:rPr lang="en-US" sz="2000" dirty="0" smtClean="0"/>
              <a:t>Internal fragmentation of 2,048 - 1,086 = 962 bytes</a:t>
            </a:r>
          </a:p>
          <a:p>
            <a:pPr lvl="1"/>
            <a:r>
              <a:rPr lang="en-US" sz="2000" dirty="0" smtClean="0"/>
              <a:t>Worst case fragmentation = 1 frame – 1 byte</a:t>
            </a:r>
          </a:p>
          <a:p>
            <a:pPr lvl="1"/>
            <a:r>
              <a:rPr lang="en-US" sz="2000" dirty="0" smtClean="0"/>
              <a:t>On average fragmentation = 1 / 2 frame size</a:t>
            </a:r>
          </a:p>
          <a:p>
            <a:pPr lvl="1"/>
            <a:r>
              <a:rPr lang="en-US" sz="2000" dirty="0" smtClean="0"/>
              <a:t>So small frame sizes desirable?</a:t>
            </a:r>
          </a:p>
          <a:p>
            <a:pPr lvl="1"/>
            <a:r>
              <a:rPr lang="en-US" sz="2000" dirty="0" smtClean="0"/>
              <a:t>But each page table entry takes memory to track</a:t>
            </a:r>
          </a:p>
          <a:p>
            <a:pPr lvl="1"/>
            <a:r>
              <a:rPr lang="en-US" sz="2000" dirty="0" smtClean="0"/>
              <a:t>Page sizes growing over time</a:t>
            </a:r>
          </a:p>
          <a:p>
            <a:pPr lvl="2"/>
            <a:r>
              <a:rPr lang="en-US" sz="2000" dirty="0" smtClean="0"/>
              <a:t>Solaris supports two page sizes – 8 KB and 4 MB</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Process view and physical memory now very different</a:t>
            </a:r>
          </a:p>
          <a:p>
            <a:r>
              <a:rPr lang="en-US" dirty="0"/>
              <a:t>By implementation process can only access its own memory</a:t>
            </a:r>
          </a:p>
          <a:p>
            <a:r>
              <a:rPr lang="en-US" dirty="0"/>
              <a:t>Frame table</a:t>
            </a:r>
          </a:p>
          <a:p>
            <a:r>
              <a:rPr lang="en-US" dirty="0"/>
              <a:t>OS needs to maintain a copy of IR, Register contents and page table.</a:t>
            </a:r>
          </a:p>
          <a:p>
            <a:r>
              <a:rPr lang="en-US" dirty="0"/>
              <a:t>Page table used by CPU dispatcher to define the hardware page table when a process is to be allocated the CPU.</a:t>
            </a:r>
          </a:p>
          <a:p>
            <a:r>
              <a:rPr lang="en-US" dirty="0"/>
              <a:t>Paging therefore increases context switch time.</a:t>
            </a:r>
          </a:p>
          <a:p>
            <a:endParaRPr lang="en-US" dirty="0"/>
          </a:p>
        </p:txBody>
      </p:sp>
    </p:spTree>
    <p:extLst>
      <p:ext uri="{BB962C8B-B14F-4D97-AF65-F5344CB8AC3E}">
        <p14:creationId xmlns:p14="http://schemas.microsoft.com/office/powerpoint/2010/main" val="4182666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Free Frames</a:t>
            </a:r>
          </a:p>
        </p:txBody>
      </p:sp>
      <p:sp>
        <p:nvSpPr>
          <p:cNvPr id="32771" name="Text Box 4"/>
          <p:cNvSpPr txBox="1">
            <a:spLocks noChangeArrowheads="1"/>
          </p:cNvSpPr>
          <p:nvPr/>
        </p:nvSpPr>
        <p:spPr bwMode="auto">
          <a:xfrm>
            <a:off x="3327400" y="8043863"/>
            <a:ext cx="1984375"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Before allocation</a:t>
            </a:r>
          </a:p>
        </p:txBody>
      </p:sp>
      <p:sp>
        <p:nvSpPr>
          <p:cNvPr id="32772" name="Text Box 5"/>
          <p:cNvSpPr txBox="1">
            <a:spLocks noChangeArrowheads="1"/>
          </p:cNvSpPr>
          <p:nvPr/>
        </p:nvSpPr>
        <p:spPr bwMode="auto">
          <a:xfrm>
            <a:off x="8404225" y="7993063"/>
            <a:ext cx="1789113"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After allocation</a:t>
            </a:r>
          </a:p>
        </p:txBody>
      </p:sp>
      <p:pic>
        <p:nvPicPr>
          <p:cNvPr id="32773" name="Picture 7"/>
          <p:cNvPicPr>
            <a:picLocks noChangeAspect="1" noChangeArrowheads="1"/>
          </p:cNvPicPr>
          <p:nvPr/>
        </p:nvPicPr>
        <p:blipFill>
          <a:blip r:embed="rId3"/>
          <a:srcRect/>
          <a:stretch>
            <a:fillRect/>
          </a:stretch>
        </p:blipFill>
        <p:spPr bwMode="auto">
          <a:xfrm>
            <a:off x="2290763" y="1814513"/>
            <a:ext cx="9304337" cy="5932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Implementation of Page Table</a:t>
            </a:r>
          </a:p>
        </p:txBody>
      </p:sp>
      <p:sp>
        <p:nvSpPr>
          <p:cNvPr id="33795" name="Rectangle 3"/>
          <p:cNvSpPr>
            <a:spLocks noGrp="1" noChangeArrowheads="1"/>
          </p:cNvSpPr>
          <p:nvPr>
            <p:ph type="body" idx="1"/>
          </p:nvPr>
        </p:nvSpPr>
        <p:spPr>
          <a:xfrm>
            <a:off x="1143000" y="1138238"/>
            <a:ext cx="11706225" cy="6638925"/>
          </a:xfrm>
        </p:spPr>
        <p:txBody>
          <a:bodyPr/>
          <a:lstStyle/>
          <a:p>
            <a:endParaRPr lang="en-US" dirty="0" smtClean="0"/>
          </a:p>
          <a:p>
            <a:r>
              <a:rPr lang="en-US" dirty="0" smtClean="0"/>
              <a:t>Many ways to implement Page table.</a:t>
            </a:r>
          </a:p>
          <a:p>
            <a:r>
              <a:rPr lang="en-US" dirty="0" smtClean="0"/>
              <a:t>Each process </a:t>
            </a:r>
            <a:r>
              <a:rPr lang="en-US" dirty="0" smtClean="0"/>
              <a:t>has a page </a:t>
            </a:r>
            <a:r>
              <a:rPr lang="en-US" dirty="0" smtClean="0"/>
              <a:t>table</a:t>
            </a:r>
          </a:p>
          <a:p>
            <a:r>
              <a:rPr lang="en-US" dirty="0" smtClean="0"/>
              <a:t>Each page table can be implemented as set of dedicated registers which are built with high speed logic to make the paging address translation efficient.</a:t>
            </a:r>
          </a:p>
          <a:p>
            <a:r>
              <a:rPr lang="en-US" dirty="0" smtClean="0"/>
              <a:t>But this is satisfied if page table is very small.</a:t>
            </a:r>
          </a:p>
          <a:p>
            <a:endParaRPr lang="en-US" dirty="0"/>
          </a:p>
          <a:p>
            <a:r>
              <a:rPr lang="en-US" dirty="0" smtClean="0"/>
              <a:t>Another Method:</a:t>
            </a:r>
          </a:p>
          <a:p>
            <a:endParaRPr lang="en-US" sz="1100" dirty="0" smtClean="0"/>
          </a:p>
          <a:p>
            <a:r>
              <a:rPr lang="en-US" b="1" dirty="0" smtClean="0">
                <a:solidFill>
                  <a:srgbClr val="3366FF"/>
                </a:solidFill>
              </a:rPr>
              <a:t>Page-table base register (PTBR)</a:t>
            </a:r>
            <a:r>
              <a:rPr lang="en-US" dirty="0" smtClean="0">
                <a:solidFill>
                  <a:srgbClr val="3366FF"/>
                </a:solidFill>
              </a:rPr>
              <a:t> </a:t>
            </a:r>
            <a:r>
              <a:rPr lang="en-US" dirty="0" smtClean="0"/>
              <a:t>points to the page table</a:t>
            </a:r>
          </a:p>
          <a:p>
            <a:endParaRPr lang="en-US" sz="1100" dirty="0" smtClean="0"/>
          </a:p>
          <a:p>
            <a:r>
              <a:rPr lang="en-US" b="1" dirty="0" smtClean="0">
                <a:solidFill>
                  <a:srgbClr val="3366FF"/>
                </a:solidFill>
              </a:rPr>
              <a:t>Page-table length register (PTLR)</a:t>
            </a:r>
            <a:r>
              <a:rPr lang="en-US" dirty="0" smtClean="0">
                <a:solidFill>
                  <a:srgbClr val="3366FF"/>
                </a:solidFill>
              </a:rPr>
              <a:t> </a:t>
            </a:r>
            <a:r>
              <a:rPr lang="en-US" dirty="0" smtClean="0"/>
              <a:t>indicates size of the page table</a:t>
            </a:r>
          </a:p>
          <a:p>
            <a:endParaRPr lang="en-US" sz="1100" dirty="0" smtClean="0"/>
          </a:p>
          <a:p>
            <a:r>
              <a:rPr lang="en-US" dirty="0" smtClean="0"/>
              <a:t>In this scheme every data/instruction access requires two memory accesses</a:t>
            </a:r>
          </a:p>
          <a:p>
            <a:pPr lvl="1"/>
            <a:r>
              <a:rPr lang="en-US" dirty="0" smtClean="0"/>
              <a:t>One for the page table and one for the data / instruction</a:t>
            </a:r>
          </a:p>
          <a:p>
            <a:endParaRPr lang="en-US" sz="11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two memory access problem can be solved by the use of a special fast-lookup hardware cache called </a:t>
            </a:r>
            <a:r>
              <a:rPr lang="en-US" b="1" dirty="0">
                <a:solidFill>
                  <a:srgbClr val="3366FF"/>
                </a:solidFill>
              </a:rPr>
              <a:t>associative memory </a:t>
            </a:r>
            <a:r>
              <a:rPr lang="en-US" dirty="0"/>
              <a:t>or </a:t>
            </a:r>
            <a:r>
              <a:rPr lang="en-US" b="1" dirty="0">
                <a:solidFill>
                  <a:srgbClr val="3366FF"/>
                </a:solidFill>
              </a:rPr>
              <a:t>translation look-aside buffers (TLBs)</a:t>
            </a:r>
          </a:p>
          <a:p>
            <a:endParaRPr lang="en-US" sz="1100" b="1" dirty="0">
              <a:solidFill>
                <a:srgbClr val="3366FF"/>
              </a:solidFill>
            </a:endParaRPr>
          </a:p>
          <a:p>
            <a:r>
              <a:rPr lang="en-US" dirty="0"/>
              <a:t>Some TLBs store</a:t>
            </a:r>
            <a:r>
              <a:rPr lang="en-US" b="1" dirty="0"/>
              <a:t> </a:t>
            </a:r>
            <a:r>
              <a:rPr lang="en-US" b="1" dirty="0">
                <a:solidFill>
                  <a:srgbClr val="3366FF"/>
                </a:solidFill>
              </a:rPr>
              <a:t>address-space identifiers (ASIDs) </a:t>
            </a:r>
            <a:r>
              <a:rPr lang="en-US" dirty="0"/>
              <a:t>in each TLB entry – uniquely identifies each process to provide address-space protection for that </a:t>
            </a:r>
            <a:r>
              <a:rPr lang="en-US" dirty="0" smtClean="0"/>
              <a:t>process (during context switch to avoid mismatch)</a:t>
            </a:r>
            <a:endParaRPr lang="en-US" dirty="0"/>
          </a:p>
          <a:p>
            <a:pPr lvl="1"/>
            <a:r>
              <a:rPr lang="en-US" dirty="0"/>
              <a:t>Otherwise need to flush at every context switch</a:t>
            </a:r>
          </a:p>
          <a:p>
            <a:endParaRPr lang="en-US" dirty="0"/>
          </a:p>
          <a:p>
            <a:r>
              <a:rPr lang="en-US" dirty="0"/>
              <a:t>TLBs typically small (64 to 1,024 entries)</a:t>
            </a:r>
          </a:p>
          <a:p>
            <a:endParaRPr lang="en-US" dirty="0"/>
          </a:p>
          <a:p>
            <a:r>
              <a:rPr lang="en-US" dirty="0"/>
              <a:t>On a TLB miss, value is loaded into the TLB for faster access next time</a:t>
            </a:r>
          </a:p>
          <a:p>
            <a:pPr lvl="1"/>
            <a:r>
              <a:rPr lang="en-US" dirty="0"/>
              <a:t>Replacement policies must be considered</a:t>
            </a:r>
          </a:p>
          <a:p>
            <a:pPr lvl="1"/>
            <a:r>
              <a:rPr lang="en-US" dirty="0"/>
              <a:t>Some entries can be</a:t>
            </a:r>
            <a:r>
              <a:rPr lang="en-US" b="1" dirty="0">
                <a:solidFill>
                  <a:srgbClr val="3366FF"/>
                </a:solidFill>
              </a:rPr>
              <a:t> wired down </a:t>
            </a:r>
            <a:r>
              <a:rPr lang="en-US" dirty="0"/>
              <a:t>for permanent fast access</a:t>
            </a:r>
          </a:p>
          <a:p>
            <a:endParaRPr lang="en-US" dirty="0"/>
          </a:p>
        </p:txBody>
      </p:sp>
    </p:spTree>
    <p:extLst>
      <p:ext uri="{BB962C8B-B14F-4D97-AF65-F5344CB8AC3E}">
        <p14:creationId xmlns:p14="http://schemas.microsoft.com/office/powerpoint/2010/main" val="32967467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p:cNvSpPr>
            <a:spLocks noGrp="1" noChangeArrowheads="1"/>
          </p:cNvSpPr>
          <p:nvPr>
            <p:ph type="title"/>
          </p:nvPr>
        </p:nvSpPr>
        <p:spPr/>
        <p:txBody>
          <a:bodyPr/>
          <a:lstStyle/>
          <a:p>
            <a:pPr eaLnBrk="1" hangingPunct="1"/>
            <a:r>
              <a:rPr lang="en-US" smtClean="0"/>
              <a:t>Associative Memory</a:t>
            </a:r>
          </a:p>
        </p:txBody>
      </p:sp>
      <p:sp>
        <p:nvSpPr>
          <p:cNvPr id="34819" name="Rectangle 2051"/>
          <p:cNvSpPr>
            <a:spLocks noGrp="1" noChangeArrowheads="1"/>
          </p:cNvSpPr>
          <p:nvPr>
            <p:ph type="body" idx="1"/>
          </p:nvPr>
        </p:nvSpPr>
        <p:spPr>
          <a:xfrm>
            <a:off x="1143000" y="1741488"/>
            <a:ext cx="11028363" cy="5978525"/>
          </a:xfrm>
        </p:spPr>
        <p:txBody>
          <a:bodyPr/>
          <a:lstStyle/>
          <a:p>
            <a:r>
              <a:rPr lang="en-US" smtClean="0"/>
              <a:t>Associative memory – parallel search </a:t>
            </a:r>
          </a:p>
          <a:p>
            <a:endParaRPr lang="en-US" smtClean="0"/>
          </a:p>
          <a:p>
            <a:endParaRPr lang="en-US" smtClean="0"/>
          </a:p>
          <a:p>
            <a:endParaRPr lang="en-US" smtClean="0"/>
          </a:p>
          <a:p>
            <a:endParaRPr lang="en-US" smtClean="0"/>
          </a:p>
          <a:p>
            <a:endParaRPr lang="en-US" smtClean="0"/>
          </a:p>
          <a:p>
            <a:pPr>
              <a:buFont typeface="Monotype Sorts" charset="2"/>
              <a:buNone/>
            </a:pPr>
            <a:r>
              <a:rPr lang="en-US" smtClean="0"/>
              <a:t>	</a:t>
            </a:r>
          </a:p>
          <a:p>
            <a:pPr>
              <a:buFont typeface="Monotype Sorts" charset="2"/>
              <a:buNone/>
            </a:pPr>
            <a:endParaRPr lang="en-US" smtClean="0"/>
          </a:p>
          <a:p>
            <a:r>
              <a:rPr lang="en-US" smtClean="0"/>
              <a:t>Address translation (p, d)</a:t>
            </a:r>
          </a:p>
          <a:p>
            <a:pPr marL="896938" lvl="1"/>
            <a:r>
              <a:rPr lang="en-US" smtClean="0"/>
              <a:t>If p is in associative register, get frame # out</a:t>
            </a:r>
          </a:p>
          <a:p>
            <a:pPr marL="896938" lvl="1"/>
            <a:r>
              <a:rPr lang="en-US" smtClean="0"/>
              <a:t>Otherwise get frame # from page table in memory</a:t>
            </a:r>
          </a:p>
          <a:p>
            <a:pPr marL="896938" lvl="1"/>
            <a:endParaRPr lang="en-US" smtClean="0"/>
          </a:p>
        </p:txBody>
      </p:sp>
      <p:sp>
        <p:nvSpPr>
          <p:cNvPr id="34820" name="Rectangle 2052"/>
          <p:cNvSpPr>
            <a:spLocks noChangeArrowheads="1"/>
          </p:cNvSpPr>
          <p:nvPr/>
        </p:nvSpPr>
        <p:spPr bwMode="auto">
          <a:xfrm>
            <a:off x="4589463" y="2806700"/>
            <a:ext cx="4343400" cy="16256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34821" name="Line 2053"/>
          <p:cNvSpPr>
            <a:spLocks noChangeShapeType="1"/>
          </p:cNvSpPr>
          <p:nvPr/>
        </p:nvSpPr>
        <p:spPr bwMode="auto">
          <a:xfrm>
            <a:off x="6761163" y="2197100"/>
            <a:ext cx="0" cy="223520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34822" name="Line 2054"/>
          <p:cNvSpPr>
            <a:spLocks noChangeShapeType="1"/>
          </p:cNvSpPr>
          <p:nvPr/>
        </p:nvSpPr>
        <p:spPr bwMode="auto">
          <a:xfrm>
            <a:off x="4589463" y="3213100"/>
            <a:ext cx="43434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34823" name="Line 2055"/>
          <p:cNvSpPr>
            <a:spLocks noChangeShapeType="1"/>
          </p:cNvSpPr>
          <p:nvPr/>
        </p:nvSpPr>
        <p:spPr bwMode="auto">
          <a:xfrm>
            <a:off x="4589463" y="3619500"/>
            <a:ext cx="43434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34824" name="Line 2056"/>
          <p:cNvSpPr>
            <a:spLocks noChangeShapeType="1"/>
          </p:cNvSpPr>
          <p:nvPr/>
        </p:nvSpPr>
        <p:spPr bwMode="auto">
          <a:xfrm>
            <a:off x="4589463" y="4127500"/>
            <a:ext cx="4343400" cy="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34825" name="Rectangle 2057"/>
          <p:cNvSpPr>
            <a:spLocks noChangeArrowheads="1"/>
          </p:cNvSpPr>
          <p:nvPr/>
        </p:nvSpPr>
        <p:spPr bwMode="auto">
          <a:xfrm>
            <a:off x="5046663" y="2298700"/>
            <a:ext cx="1943100" cy="406400"/>
          </a:xfrm>
          <a:prstGeom prst="rect">
            <a:avLst/>
          </a:prstGeom>
          <a:noFill/>
          <a:ln w="9525">
            <a:noFill/>
            <a:miter lim="800000"/>
            <a:headEnd/>
            <a:tailEnd/>
          </a:ln>
        </p:spPr>
        <p:txBody>
          <a:bodyPr wrap="none" lIns="130622" tIns="65311" rIns="130622" bIns="65311" anchor="ctr"/>
          <a:lstStyle/>
          <a:p>
            <a:r>
              <a:rPr lang="en-US" sz="2000">
                <a:latin typeface="Helvetica" pitchFamily="34" charset="0"/>
              </a:rPr>
              <a:t>Page #</a:t>
            </a:r>
          </a:p>
        </p:txBody>
      </p:sp>
      <p:sp>
        <p:nvSpPr>
          <p:cNvPr id="34826" name="Rectangle 2058"/>
          <p:cNvSpPr>
            <a:spLocks noChangeArrowheads="1"/>
          </p:cNvSpPr>
          <p:nvPr/>
        </p:nvSpPr>
        <p:spPr bwMode="auto">
          <a:xfrm>
            <a:off x="7104063" y="2298700"/>
            <a:ext cx="1943100" cy="406400"/>
          </a:xfrm>
          <a:prstGeom prst="rect">
            <a:avLst/>
          </a:prstGeom>
          <a:noFill/>
          <a:ln w="9525">
            <a:noFill/>
            <a:miter lim="800000"/>
            <a:headEnd/>
            <a:tailEnd/>
          </a:ln>
        </p:spPr>
        <p:txBody>
          <a:bodyPr wrap="none" lIns="130622" tIns="65311" rIns="130622" bIns="65311" anchor="ctr"/>
          <a:lstStyle/>
          <a:p>
            <a:r>
              <a:rPr lang="en-US" sz="2000">
                <a:latin typeface="Helvetica" pitchFamily="34" charset="0"/>
              </a:rPr>
              <a:t>Frame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Paging Hardware With TLB</a:t>
            </a:r>
            <a:endParaRPr lang="en-US" sz="3400" smtClean="0"/>
          </a:p>
        </p:txBody>
      </p:sp>
      <p:pic>
        <p:nvPicPr>
          <p:cNvPr id="35843" name="Picture 5"/>
          <p:cNvPicPr>
            <a:picLocks noChangeAspect="1" noChangeArrowheads="1"/>
          </p:cNvPicPr>
          <p:nvPr/>
        </p:nvPicPr>
        <p:blipFill>
          <a:blip r:embed="rId3"/>
          <a:srcRect/>
          <a:stretch>
            <a:fillRect/>
          </a:stretch>
        </p:blipFill>
        <p:spPr bwMode="auto">
          <a:xfrm>
            <a:off x="2095500" y="1816100"/>
            <a:ext cx="9151938" cy="6148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590675" y="369888"/>
            <a:ext cx="10147300" cy="768350"/>
          </a:xfrm>
        </p:spPr>
        <p:txBody>
          <a:bodyPr/>
          <a:lstStyle/>
          <a:p>
            <a:pPr eaLnBrk="1" hangingPunct="1"/>
            <a:r>
              <a:rPr lang="en-US" smtClean="0"/>
              <a:t>Background</a:t>
            </a:r>
          </a:p>
        </p:txBody>
      </p:sp>
      <p:sp>
        <p:nvSpPr>
          <p:cNvPr id="6147" name="Rectangle 1027"/>
          <p:cNvSpPr>
            <a:spLocks noGrp="1" noChangeArrowheads="1"/>
          </p:cNvSpPr>
          <p:nvPr>
            <p:ph type="body" idx="1"/>
          </p:nvPr>
        </p:nvSpPr>
        <p:spPr>
          <a:xfrm>
            <a:off x="1143000" y="1836738"/>
            <a:ext cx="11596688" cy="5978525"/>
          </a:xfrm>
        </p:spPr>
        <p:txBody>
          <a:bodyPr/>
          <a:lstStyle/>
          <a:p>
            <a:r>
              <a:rPr lang="en-US" dirty="0" smtClean="0"/>
              <a:t>Program must be brought (from disk)  into memory and placed within a process for it to be run</a:t>
            </a:r>
          </a:p>
          <a:p>
            <a:endParaRPr lang="en-US" sz="1100" dirty="0" smtClean="0"/>
          </a:p>
          <a:p>
            <a:r>
              <a:rPr lang="en-US" dirty="0" smtClean="0"/>
              <a:t>Main memory and registers are </a:t>
            </a:r>
            <a:r>
              <a:rPr lang="en-US" dirty="0" smtClean="0"/>
              <a:t>the only storage - </a:t>
            </a:r>
            <a:r>
              <a:rPr lang="en-US" dirty="0" smtClean="0"/>
              <a:t>CPU can access directly</a:t>
            </a:r>
          </a:p>
          <a:p>
            <a:pPr>
              <a:buFont typeface="Monotype Sorts" charset="2"/>
              <a:buNone/>
            </a:pPr>
            <a:endParaRPr lang="en-US" dirty="0" smtClean="0"/>
          </a:p>
          <a:p>
            <a:r>
              <a:rPr lang="en-US" dirty="0" smtClean="0"/>
              <a:t>Memory unit only sees a stream of addresses + read requests, or address + data and write requests</a:t>
            </a:r>
          </a:p>
          <a:p>
            <a:endParaRPr lang="en-US" sz="1100" dirty="0" smtClean="0"/>
          </a:p>
          <a:p>
            <a:r>
              <a:rPr lang="en-US" dirty="0" smtClean="0"/>
              <a:t>Register access in one CPU clock (or less)</a:t>
            </a:r>
          </a:p>
          <a:p>
            <a:endParaRPr lang="en-US" sz="1100" dirty="0" smtClean="0"/>
          </a:p>
          <a:p>
            <a:r>
              <a:rPr lang="en-US" dirty="0" smtClean="0"/>
              <a:t>Main memory can take many cycles</a:t>
            </a:r>
          </a:p>
          <a:p>
            <a:endParaRPr lang="en-US" sz="1100" dirty="0" smtClean="0"/>
          </a:p>
          <a:p>
            <a:r>
              <a:rPr lang="en-US" b="1" dirty="0" smtClean="0">
                <a:solidFill>
                  <a:srgbClr val="3366FF"/>
                </a:solidFill>
              </a:rPr>
              <a:t>Cache</a:t>
            </a:r>
            <a:r>
              <a:rPr lang="en-US" dirty="0" smtClean="0">
                <a:solidFill>
                  <a:srgbClr val="3366FF"/>
                </a:solidFill>
              </a:rPr>
              <a:t> </a:t>
            </a:r>
            <a:r>
              <a:rPr lang="en-US" dirty="0" smtClean="0"/>
              <a:t>sits between main memory and CPU registers</a:t>
            </a:r>
          </a:p>
          <a:p>
            <a:endParaRPr lang="en-US" sz="1100" dirty="0" smtClean="0"/>
          </a:p>
          <a:p>
            <a:r>
              <a:rPr lang="en-US" dirty="0" smtClean="0"/>
              <a:t>Protection of memory required to ensure correct operation</a:t>
            </a:r>
          </a:p>
          <a:p>
            <a:pPr>
              <a:buFont typeface="Monotype Sorts" charset="2"/>
              <a:buNone/>
            </a:pPr>
            <a:endParaRPr lang="en-US" b="1"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Effective Access Time</a:t>
            </a:r>
          </a:p>
        </p:txBody>
      </p:sp>
      <p:sp>
        <p:nvSpPr>
          <p:cNvPr id="36867" name="Rectangle 3"/>
          <p:cNvSpPr>
            <a:spLocks noGrp="1" noChangeArrowheads="1"/>
          </p:cNvSpPr>
          <p:nvPr>
            <p:ph type="body" idx="1"/>
          </p:nvPr>
        </p:nvSpPr>
        <p:spPr>
          <a:xfrm>
            <a:off x="1209675" y="1739900"/>
            <a:ext cx="11618913" cy="5910263"/>
          </a:xfrm>
        </p:spPr>
        <p:txBody>
          <a:bodyPr/>
          <a:lstStyle/>
          <a:p>
            <a:pPr>
              <a:lnSpc>
                <a:spcPct val="90000"/>
              </a:lnSpc>
              <a:tabLst>
                <a:tab pos="2947988" algn="l"/>
                <a:tab pos="3668713" algn="l"/>
              </a:tabLst>
            </a:pPr>
            <a:r>
              <a:rPr lang="en-US" smtClean="0"/>
              <a:t>Associative Lookup = </a:t>
            </a:r>
            <a:r>
              <a:rPr lang="en-US" smtClean="0">
                <a:sym typeface="Symbol" pitchFamily="18" charset="2"/>
              </a:rPr>
              <a:t> time unit</a:t>
            </a:r>
          </a:p>
          <a:p>
            <a:pPr lvl="1">
              <a:lnSpc>
                <a:spcPct val="90000"/>
              </a:lnSpc>
              <a:tabLst>
                <a:tab pos="2947988" algn="l"/>
                <a:tab pos="3668713" algn="l"/>
              </a:tabLst>
            </a:pPr>
            <a:r>
              <a:rPr lang="en-US" smtClean="0">
                <a:sym typeface="Symbol" pitchFamily="18" charset="2"/>
              </a:rPr>
              <a:t>Can be &lt; 10% of memory access time</a:t>
            </a:r>
          </a:p>
          <a:p>
            <a:pPr>
              <a:lnSpc>
                <a:spcPct val="90000"/>
              </a:lnSpc>
              <a:buFont typeface="Monotype Sorts" charset="2"/>
              <a:buNone/>
              <a:tabLst>
                <a:tab pos="2947988" algn="l"/>
                <a:tab pos="3668713" algn="l"/>
              </a:tabLst>
            </a:pPr>
            <a:endParaRPr lang="en-US" smtClean="0">
              <a:sym typeface="Symbol" pitchFamily="18" charset="2"/>
            </a:endParaRPr>
          </a:p>
          <a:p>
            <a:pPr>
              <a:lnSpc>
                <a:spcPct val="90000"/>
              </a:lnSpc>
              <a:tabLst>
                <a:tab pos="2947988" algn="l"/>
                <a:tab pos="3668713" algn="l"/>
              </a:tabLst>
            </a:pPr>
            <a:r>
              <a:rPr lang="en-US" smtClean="0">
                <a:sym typeface="Symbol" pitchFamily="18" charset="2"/>
              </a:rPr>
              <a:t>Hit ratio = </a:t>
            </a:r>
          </a:p>
          <a:p>
            <a:pPr lvl="1">
              <a:lnSpc>
                <a:spcPct val="90000"/>
              </a:lnSpc>
              <a:tabLst>
                <a:tab pos="2947988" algn="l"/>
                <a:tab pos="3668713" algn="l"/>
              </a:tabLst>
            </a:pPr>
            <a:r>
              <a:rPr lang="en-US" smtClean="0">
                <a:sym typeface="Symbol" pitchFamily="18" charset="2"/>
              </a:rPr>
              <a:t>Hit ratio – percentage of times that a page number is found in the associative registers; ratio related to number of associative registers</a:t>
            </a:r>
          </a:p>
          <a:p>
            <a:pPr>
              <a:lnSpc>
                <a:spcPct val="90000"/>
              </a:lnSpc>
              <a:buFont typeface="Monotype Sorts" charset="2"/>
              <a:buNone/>
              <a:tabLst>
                <a:tab pos="2947988" algn="l"/>
                <a:tab pos="3668713" algn="l"/>
              </a:tabLst>
            </a:pPr>
            <a:endParaRPr lang="en-US" smtClean="0">
              <a:sym typeface="Symbol" pitchFamily="18" charset="2"/>
            </a:endParaRPr>
          </a:p>
          <a:p>
            <a:pPr>
              <a:lnSpc>
                <a:spcPct val="90000"/>
              </a:lnSpc>
              <a:tabLst>
                <a:tab pos="2947988" algn="l"/>
                <a:tab pos="3668713" algn="l"/>
              </a:tabLst>
            </a:pPr>
            <a:r>
              <a:rPr lang="en-US" smtClean="0">
                <a:sym typeface="Symbol" pitchFamily="18" charset="2"/>
              </a:rPr>
              <a:t>Consider  = 80%,  = 20ns for TLB search, 100ns for memory access</a:t>
            </a:r>
          </a:p>
          <a:p>
            <a:pPr>
              <a:lnSpc>
                <a:spcPct val="90000"/>
              </a:lnSpc>
              <a:tabLst>
                <a:tab pos="2947988" algn="l"/>
                <a:tab pos="3668713" algn="l"/>
              </a:tabLst>
            </a:pPr>
            <a:endParaRPr lang="en-US" smtClean="0">
              <a:sym typeface="Symbol" pitchFamily="18" charset="2"/>
            </a:endParaRPr>
          </a:p>
          <a:p>
            <a:pPr>
              <a:lnSpc>
                <a:spcPct val="90000"/>
              </a:lnSpc>
              <a:tabLst>
                <a:tab pos="2947988" algn="l"/>
                <a:tab pos="3668713" algn="l"/>
              </a:tabLst>
            </a:pPr>
            <a:r>
              <a:rPr lang="en-US" b="1" smtClean="0">
                <a:solidFill>
                  <a:srgbClr val="3366FF"/>
                </a:solidFill>
                <a:sym typeface="Symbol" pitchFamily="18" charset="2"/>
              </a:rPr>
              <a:t>Effective Access Time</a:t>
            </a:r>
            <a:r>
              <a:rPr lang="en-US" smtClean="0">
                <a:solidFill>
                  <a:srgbClr val="3366FF"/>
                </a:solidFill>
                <a:sym typeface="Symbol" pitchFamily="18" charset="2"/>
              </a:rPr>
              <a:t> </a:t>
            </a:r>
            <a:r>
              <a:rPr lang="en-US" b="1" smtClean="0">
                <a:solidFill>
                  <a:srgbClr val="3366FF"/>
                </a:solidFill>
                <a:sym typeface="Symbol" pitchFamily="18" charset="2"/>
              </a:rPr>
              <a:t>(EAT)</a:t>
            </a:r>
          </a:p>
          <a:p>
            <a:pPr>
              <a:lnSpc>
                <a:spcPct val="90000"/>
              </a:lnSpc>
              <a:buFont typeface="Monotype Sorts" charset="2"/>
              <a:buNone/>
              <a:tabLst>
                <a:tab pos="2947988" algn="l"/>
                <a:tab pos="3668713" algn="l"/>
              </a:tabLst>
            </a:pPr>
            <a:r>
              <a:rPr lang="en-US" smtClean="0"/>
              <a:t>		EAT = (1 + </a:t>
            </a:r>
            <a:r>
              <a:rPr lang="en-US" smtClean="0">
                <a:sym typeface="Symbol" pitchFamily="18" charset="2"/>
              </a:rPr>
              <a:t>)  + (2 + )(1 – )</a:t>
            </a:r>
          </a:p>
          <a:p>
            <a:pPr>
              <a:lnSpc>
                <a:spcPct val="90000"/>
              </a:lnSpc>
              <a:buFont typeface="Monotype Sorts" charset="2"/>
              <a:buNone/>
              <a:tabLst>
                <a:tab pos="2947988" algn="l"/>
                <a:tab pos="3668713" algn="l"/>
              </a:tabLst>
            </a:pPr>
            <a:r>
              <a:rPr lang="en-US" smtClean="0">
                <a:sym typeface="Symbol" pitchFamily="18" charset="2"/>
              </a:rPr>
              <a:t>			= 2 +  – </a:t>
            </a:r>
          </a:p>
          <a:p>
            <a:pPr>
              <a:lnSpc>
                <a:spcPct val="90000"/>
              </a:lnSpc>
              <a:tabLst>
                <a:tab pos="2947988" algn="l"/>
                <a:tab pos="3668713" algn="l"/>
              </a:tabLst>
            </a:pPr>
            <a:endParaRPr lang="en-US" smtClean="0"/>
          </a:p>
          <a:p>
            <a:pPr>
              <a:lnSpc>
                <a:spcPct val="90000"/>
              </a:lnSpc>
              <a:tabLst>
                <a:tab pos="2947988" algn="l"/>
                <a:tab pos="3668713" algn="l"/>
              </a:tabLst>
            </a:pPr>
            <a:r>
              <a:rPr lang="en-US" smtClean="0"/>
              <a:t> </a:t>
            </a:r>
            <a:r>
              <a:rPr lang="en-US" smtClean="0">
                <a:sym typeface="Symbol" pitchFamily="18" charset="2"/>
              </a:rPr>
              <a:t>Consider  = 80%,  = 20ns for TLB search, 100ns for memory access</a:t>
            </a:r>
          </a:p>
          <a:p>
            <a:pPr lvl="1">
              <a:lnSpc>
                <a:spcPct val="90000"/>
              </a:lnSpc>
              <a:tabLst>
                <a:tab pos="2947988" algn="l"/>
                <a:tab pos="3668713" algn="l"/>
              </a:tabLst>
            </a:pPr>
            <a:r>
              <a:rPr lang="en-US" smtClean="0">
                <a:sym typeface="Symbol" pitchFamily="18" charset="2"/>
              </a:rPr>
              <a:t>EAT = 0.80 x 120 + 0.20 x 220 = 140ns</a:t>
            </a:r>
          </a:p>
          <a:p>
            <a:pPr lvl="1">
              <a:lnSpc>
                <a:spcPct val="90000"/>
              </a:lnSpc>
              <a:tabLst>
                <a:tab pos="2947988" algn="l"/>
                <a:tab pos="3668713" algn="l"/>
              </a:tabLst>
            </a:pPr>
            <a:endParaRPr lang="en-US" smtClean="0">
              <a:sym typeface="Symbol" pitchFamily="18" charset="2"/>
            </a:endParaRPr>
          </a:p>
          <a:p>
            <a:pPr>
              <a:lnSpc>
                <a:spcPct val="90000"/>
              </a:lnSpc>
              <a:tabLst>
                <a:tab pos="2947988" algn="l"/>
                <a:tab pos="3668713" algn="l"/>
              </a:tabLst>
            </a:pPr>
            <a:r>
              <a:rPr lang="en-US" smtClean="0">
                <a:sym typeface="Symbol" pitchFamily="18" charset="2"/>
              </a:rPr>
              <a:t>Consider slower memory but better hit ratio -&gt;   = 98%,  = 20ns for TLB search, 140ns for memory access</a:t>
            </a:r>
          </a:p>
          <a:p>
            <a:pPr lvl="1">
              <a:lnSpc>
                <a:spcPct val="90000"/>
              </a:lnSpc>
              <a:tabLst>
                <a:tab pos="2947988" algn="l"/>
                <a:tab pos="3668713" algn="l"/>
              </a:tabLst>
            </a:pPr>
            <a:r>
              <a:rPr lang="en-US" smtClean="0">
                <a:sym typeface="Symbol" pitchFamily="18" charset="2"/>
              </a:rPr>
              <a:t>EAT = 0.98 x 160 + 0.02 x 300 = 162.8ns</a:t>
            </a:r>
          </a:p>
          <a:p>
            <a:pPr lvl="1">
              <a:lnSpc>
                <a:spcPct val="90000"/>
              </a:lnSpc>
              <a:tabLst>
                <a:tab pos="2947988" algn="l"/>
                <a:tab pos="3668713" algn="l"/>
              </a:tabLst>
            </a:pPr>
            <a:endParaRPr lang="en-US" smtClean="0">
              <a:sym typeface="Symbol" pitchFamily="18" charset="2"/>
            </a:endParaRPr>
          </a:p>
          <a:p>
            <a:pPr>
              <a:lnSpc>
                <a:spcPct val="90000"/>
              </a:lnSpc>
              <a:buFont typeface="Monotype Sorts" charset="2"/>
              <a:buNone/>
              <a:tabLst>
                <a:tab pos="2947988" algn="l"/>
                <a:tab pos="3668713" algn="l"/>
              </a:tabLst>
            </a:pPr>
            <a:endParaRPr lang="en-US"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p:cNvSpPr>
            <a:spLocks noGrp="1" noChangeArrowheads="1"/>
          </p:cNvSpPr>
          <p:nvPr>
            <p:ph type="title"/>
          </p:nvPr>
        </p:nvSpPr>
        <p:spPr/>
        <p:txBody>
          <a:bodyPr/>
          <a:lstStyle/>
          <a:p>
            <a:pPr eaLnBrk="1" hangingPunct="1"/>
            <a:r>
              <a:rPr lang="en-US" smtClean="0"/>
              <a:t>Memory Protection</a:t>
            </a:r>
          </a:p>
        </p:txBody>
      </p:sp>
      <p:sp>
        <p:nvSpPr>
          <p:cNvPr id="37891" name="Rectangle 2051"/>
          <p:cNvSpPr>
            <a:spLocks noGrp="1" noChangeArrowheads="1"/>
          </p:cNvSpPr>
          <p:nvPr>
            <p:ph type="body" idx="1"/>
          </p:nvPr>
        </p:nvSpPr>
        <p:spPr>
          <a:xfrm>
            <a:off x="1143000" y="1836738"/>
            <a:ext cx="11639550" cy="5959475"/>
          </a:xfrm>
        </p:spPr>
        <p:txBody>
          <a:bodyPr/>
          <a:lstStyle/>
          <a:p>
            <a:r>
              <a:rPr lang="en-US" dirty="0" smtClean="0"/>
              <a:t>Memory protection implemented by associating protection bit with each frame to indicate if read-only or read-write access is allowed</a:t>
            </a:r>
          </a:p>
          <a:p>
            <a:pPr lvl="1"/>
            <a:r>
              <a:rPr lang="en-US" dirty="0" smtClean="0"/>
              <a:t>Can also add more bits to indicate page execute-only, and so on during translation to be checked instead of wasting time.</a:t>
            </a:r>
            <a:br>
              <a:rPr lang="en-US" dirty="0" smtClean="0"/>
            </a:br>
            <a:endParaRPr lang="en-US" dirty="0" smtClean="0"/>
          </a:p>
          <a:p>
            <a:r>
              <a:rPr lang="en-US" b="1" dirty="0" smtClean="0">
                <a:solidFill>
                  <a:srgbClr val="3366FF"/>
                </a:solidFill>
              </a:rPr>
              <a:t>Valid-invalid</a:t>
            </a:r>
            <a:r>
              <a:rPr lang="en-US" dirty="0" smtClean="0">
                <a:solidFill>
                  <a:srgbClr val="3366FF"/>
                </a:solidFill>
              </a:rPr>
              <a:t> </a:t>
            </a:r>
            <a:r>
              <a:rPr lang="en-US" dirty="0" smtClean="0"/>
              <a:t>bit attached to each entry in the page table:</a:t>
            </a:r>
          </a:p>
          <a:p>
            <a:pPr lvl="1"/>
            <a:r>
              <a:rPr lang="en-US" dirty="0" smtClean="0"/>
              <a:t>“valid” indicates that the associated page is in the process’ logical address space, and is thus a legal page</a:t>
            </a:r>
          </a:p>
          <a:p>
            <a:pPr lvl="1"/>
            <a:r>
              <a:rPr lang="en-US" dirty="0" smtClean="0"/>
              <a:t>“invalid” indicates that the page is not in the process’ logical address space</a:t>
            </a:r>
          </a:p>
          <a:p>
            <a:pPr lvl="1"/>
            <a:r>
              <a:rPr lang="en-US" dirty="0" smtClean="0"/>
              <a:t>Or use PTLR</a:t>
            </a:r>
          </a:p>
          <a:p>
            <a:pPr lvl="1"/>
            <a:endParaRPr lang="en-US" dirty="0" smtClean="0"/>
          </a:p>
          <a:p>
            <a:r>
              <a:rPr lang="en-US" dirty="0" smtClean="0"/>
              <a:t>Any violations result in a trap to the kernel</a:t>
            </a:r>
          </a:p>
          <a:p>
            <a:r>
              <a:rPr lang="en-US" dirty="0" err="1" smtClean="0"/>
              <a:t>Eg</a:t>
            </a:r>
            <a:r>
              <a:rPr lang="en-US" dirty="0" smtClean="0"/>
              <a:t> for 14 bit address space (0-16383) and program that should use only addresses 0 to 10468. Given page size 2KB.</a:t>
            </a:r>
          </a:p>
          <a:p>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384300" y="0"/>
            <a:ext cx="11350625" cy="1204913"/>
          </a:xfrm>
        </p:spPr>
        <p:txBody>
          <a:bodyPr/>
          <a:lstStyle/>
          <a:p>
            <a:pPr eaLnBrk="1" hangingPunct="1"/>
            <a:r>
              <a:rPr lang="en-US" sz="4000" smtClean="0"/>
              <a:t>Valid (v) or Invalid (i) </a:t>
            </a:r>
            <a:br>
              <a:rPr lang="en-US" sz="4000" smtClean="0"/>
            </a:br>
            <a:r>
              <a:rPr lang="en-US" sz="4000" smtClean="0"/>
              <a:t>Bit In A Page Table</a:t>
            </a:r>
          </a:p>
        </p:txBody>
      </p:sp>
      <p:pic>
        <p:nvPicPr>
          <p:cNvPr id="38915" name="Picture 5"/>
          <p:cNvPicPr>
            <a:picLocks noChangeAspect="1" noChangeArrowheads="1"/>
          </p:cNvPicPr>
          <p:nvPr/>
        </p:nvPicPr>
        <p:blipFill>
          <a:blip r:embed="rId3"/>
          <a:srcRect/>
          <a:stretch>
            <a:fillRect/>
          </a:stretch>
        </p:blipFill>
        <p:spPr bwMode="auto">
          <a:xfrm>
            <a:off x="1928241" y="1204913"/>
            <a:ext cx="10806684" cy="5506783"/>
          </a:xfrm>
          <a:prstGeom prst="rect">
            <a:avLst/>
          </a:prstGeom>
          <a:noFill/>
          <a:ln w="9525">
            <a:noFill/>
            <a:miter lim="800000"/>
            <a:headEnd/>
            <a:tailEnd/>
          </a:ln>
        </p:spPr>
      </p:pic>
      <p:sp>
        <p:nvSpPr>
          <p:cNvPr id="2" name="TextBox 1"/>
          <p:cNvSpPr txBox="1"/>
          <p:nvPr/>
        </p:nvSpPr>
        <p:spPr>
          <a:xfrm>
            <a:off x="616204" y="7316444"/>
            <a:ext cx="10941812" cy="1200329"/>
          </a:xfrm>
          <a:prstGeom prst="rect">
            <a:avLst/>
          </a:prstGeom>
          <a:noFill/>
        </p:spPr>
        <p:txBody>
          <a:bodyPr wrap="square" rtlCol="0">
            <a:spAutoFit/>
          </a:bodyPr>
          <a:lstStyle/>
          <a:p>
            <a:r>
              <a:rPr lang="en-US" dirty="0" smtClean="0"/>
              <a:t>There is a problem due to internal fragmentation in last page. Only addresses from 12288 to 16383 are invalid. Due to 2KB page size. Rarely programs may use the entire page space. Therefore we have PTLR to indicate the size of the page table for each process whose test will cause an error trap to OS checked against every logical address.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Shared Pages</a:t>
            </a:r>
          </a:p>
        </p:txBody>
      </p:sp>
      <p:sp>
        <p:nvSpPr>
          <p:cNvPr id="39939" name="Rectangle 3"/>
          <p:cNvSpPr>
            <a:spLocks noGrp="1" noChangeArrowheads="1"/>
          </p:cNvSpPr>
          <p:nvPr>
            <p:ph type="body" idx="1"/>
          </p:nvPr>
        </p:nvSpPr>
        <p:spPr>
          <a:xfrm>
            <a:off x="1143000" y="1836738"/>
            <a:ext cx="11633200" cy="5978525"/>
          </a:xfrm>
        </p:spPr>
        <p:txBody>
          <a:bodyPr/>
          <a:lstStyle/>
          <a:p>
            <a:r>
              <a:rPr lang="en-US" b="1" dirty="0" smtClean="0">
                <a:solidFill>
                  <a:srgbClr val="3366FF"/>
                </a:solidFill>
              </a:rPr>
              <a:t>Shared code</a:t>
            </a:r>
          </a:p>
          <a:p>
            <a:pPr lvl="1"/>
            <a:r>
              <a:rPr lang="en-US" dirty="0" smtClean="0"/>
              <a:t>One copy of read-only (</a:t>
            </a:r>
            <a:r>
              <a:rPr lang="en-US" b="1" dirty="0" smtClean="0">
                <a:solidFill>
                  <a:srgbClr val="3366FF"/>
                </a:solidFill>
              </a:rPr>
              <a:t>reentrant</a:t>
            </a:r>
            <a:r>
              <a:rPr lang="en-US" dirty="0" smtClean="0"/>
              <a:t>) code shared among processes (i.e., text editors, compilers, window systems)</a:t>
            </a:r>
          </a:p>
          <a:p>
            <a:pPr lvl="1"/>
            <a:r>
              <a:rPr lang="en-US" dirty="0" err="1" smtClean="0"/>
              <a:t>Eg</a:t>
            </a:r>
            <a:r>
              <a:rPr lang="en-US" dirty="0" smtClean="0"/>
              <a:t>. Support 40users with text editor which has 150KB of code and 50KB data space. In total 8000 KB required. But using shared pages we can reduce.</a:t>
            </a:r>
          </a:p>
          <a:p>
            <a:pPr lvl="1"/>
            <a:r>
              <a:rPr lang="en-US" dirty="0" smtClean="0"/>
              <a:t>Similar to multiple threads sharing the same process space</a:t>
            </a:r>
          </a:p>
          <a:p>
            <a:pPr lvl="1"/>
            <a:r>
              <a:rPr lang="en-US" dirty="0" smtClean="0"/>
              <a:t>Also useful for </a:t>
            </a:r>
            <a:r>
              <a:rPr lang="en-US" dirty="0" err="1" smtClean="0"/>
              <a:t>interprocess</a:t>
            </a:r>
            <a:r>
              <a:rPr lang="en-US" dirty="0" smtClean="0"/>
              <a:t> communication if sharing of read-write pages is allowed</a:t>
            </a:r>
          </a:p>
          <a:p>
            <a:pPr lvl="1"/>
            <a:endParaRPr lang="en-US" dirty="0" smtClean="0"/>
          </a:p>
          <a:p>
            <a:r>
              <a:rPr lang="en-US" b="1" dirty="0" smtClean="0">
                <a:solidFill>
                  <a:srgbClr val="3366FF"/>
                </a:solidFill>
              </a:rPr>
              <a:t>Private code and data</a:t>
            </a:r>
            <a:r>
              <a:rPr lang="en-US" dirty="0" smtClean="0">
                <a:solidFill>
                  <a:srgbClr val="3366FF"/>
                </a:solidFill>
              </a:rPr>
              <a:t> </a:t>
            </a:r>
          </a:p>
          <a:p>
            <a:pPr lvl="1"/>
            <a:r>
              <a:rPr lang="en-US" dirty="0" smtClean="0"/>
              <a:t>Each process keeps a separate copy of the code and data</a:t>
            </a:r>
          </a:p>
          <a:p>
            <a:pPr lvl="1"/>
            <a:r>
              <a:rPr lang="en-US" dirty="0" smtClean="0"/>
              <a:t>The pages for the private code and data can appear anywhere in the logical address space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474788" y="369888"/>
            <a:ext cx="11555412" cy="768350"/>
          </a:xfrm>
        </p:spPr>
        <p:txBody>
          <a:bodyPr/>
          <a:lstStyle/>
          <a:p>
            <a:pPr eaLnBrk="1" hangingPunct="1"/>
            <a:r>
              <a:rPr lang="en-US" smtClean="0"/>
              <a:t>Shared Pages Example</a:t>
            </a:r>
            <a:endParaRPr lang="en-US" sz="3400" smtClean="0"/>
          </a:p>
        </p:txBody>
      </p:sp>
      <p:pic>
        <p:nvPicPr>
          <p:cNvPr id="40963" name="Picture 4" descr="8"/>
          <p:cNvPicPr>
            <a:picLocks noChangeAspect="1" noChangeArrowheads="1"/>
          </p:cNvPicPr>
          <p:nvPr/>
        </p:nvPicPr>
        <p:blipFill>
          <a:blip r:embed="rId3"/>
          <a:srcRect/>
          <a:stretch>
            <a:fillRect/>
          </a:stretch>
        </p:blipFill>
        <p:spPr bwMode="auto">
          <a:xfrm>
            <a:off x="2720340" y="1273048"/>
            <a:ext cx="9422892" cy="5566664"/>
          </a:xfrm>
          <a:prstGeom prst="rect">
            <a:avLst/>
          </a:prstGeom>
          <a:noFill/>
          <a:ln w="9525">
            <a:noFill/>
            <a:miter lim="800000"/>
            <a:headEnd/>
            <a:tailEnd/>
          </a:ln>
        </p:spPr>
      </p:pic>
      <p:sp>
        <p:nvSpPr>
          <p:cNvPr id="2" name="TextBox 1"/>
          <p:cNvSpPr txBox="1"/>
          <p:nvPr/>
        </p:nvSpPr>
        <p:spPr>
          <a:xfrm>
            <a:off x="2720340" y="7260336"/>
            <a:ext cx="9422892" cy="369332"/>
          </a:xfrm>
          <a:prstGeom prst="rect">
            <a:avLst/>
          </a:prstGeom>
          <a:noFill/>
        </p:spPr>
        <p:txBody>
          <a:bodyPr wrap="square" rtlCol="0">
            <a:spAutoFit/>
          </a:bodyPr>
          <a:lstStyle/>
          <a:p>
            <a:r>
              <a:rPr lang="en-US" dirty="0" smtClean="0"/>
              <a:t>Now we require only 2150KB instead of 8000KB.(150+40*50)</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Structure of the Page Table</a:t>
            </a:r>
          </a:p>
        </p:txBody>
      </p:sp>
      <p:sp>
        <p:nvSpPr>
          <p:cNvPr id="41987" name="Rectangle 3"/>
          <p:cNvSpPr>
            <a:spLocks noGrp="1" noChangeArrowheads="1"/>
          </p:cNvSpPr>
          <p:nvPr>
            <p:ph type="body" idx="1"/>
          </p:nvPr>
        </p:nvSpPr>
        <p:spPr>
          <a:xfrm>
            <a:off x="1143000" y="1836738"/>
            <a:ext cx="11028363" cy="5978525"/>
          </a:xfrm>
        </p:spPr>
        <p:txBody>
          <a:bodyPr/>
          <a:lstStyle/>
          <a:p>
            <a:r>
              <a:rPr lang="en-US" smtClean="0"/>
              <a:t>Memory structures for paging can get huge using straight-forward methods</a:t>
            </a:r>
          </a:p>
          <a:p>
            <a:pPr lvl="1"/>
            <a:r>
              <a:rPr lang="en-US" smtClean="0"/>
              <a:t>Consider a 32-bit logical address space as on modern computers</a:t>
            </a:r>
          </a:p>
          <a:p>
            <a:pPr lvl="1"/>
            <a:r>
              <a:rPr lang="en-US" smtClean="0"/>
              <a:t>Page size of 4 KB (2</a:t>
            </a:r>
            <a:r>
              <a:rPr lang="en-US" baseline="30000" smtClean="0"/>
              <a:t>12</a:t>
            </a:r>
            <a:r>
              <a:rPr lang="en-US" smtClean="0"/>
              <a:t>)</a:t>
            </a:r>
          </a:p>
          <a:p>
            <a:pPr lvl="1"/>
            <a:r>
              <a:rPr lang="en-US" smtClean="0"/>
              <a:t>Page table would have 1 million entries (2</a:t>
            </a:r>
            <a:r>
              <a:rPr lang="en-US" baseline="30000" smtClean="0"/>
              <a:t>32</a:t>
            </a:r>
            <a:r>
              <a:rPr lang="en-US" smtClean="0"/>
              <a:t> / 2</a:t>
            </a:r>
            <a:r>
              <a:rPr lang="en-US" baseline="30000" smtClean="0"/>
              <a:t>12)</a:t>
            </a:r>
          </a:p>
          <a:p>
            <a:pPr lvl="1"/>
            <a:r>
              <a:rPr lang="en-US" smtClean="0"/>
              <a:t>If each entry is 4 bytes -&gt; 4 MB of physical address space / memory for page table alone</a:t>
            </a:r>
          </a:p>
          <a:p>
            <a:pPr lvl="2"/>
            <a:r>
              <a:rPr lang="en-US" smtClean="0"/>
              <a:t>That amount of memory used to cost a lot</a:t>
            </a:r>
          </a:p>
          <a:p>
            <a:pPr lvl="2"/>
            <a:r>
              <a:rPr lang="en-US" smtClean="0"/>
              <a:t>Don’t want to allocate that contiguously in main memory</a:t>
            </a:r>
          </a:p>
          <a:p>
            <a:pPr>
              <a:buFont typeface="Monotype Sorts" charset="2"/>
              <a:buNone/>
            </a:pPr>
            <a:endParaRPr lang="en-US" smtClean="0"/>
          </a:p>
          <a:p>
            <a:endParaRPr lang="en-US" smtClean="0"/>
          </a:p>
          <a:p>
            <a:r>
              <a:rPr lang="en-US" smtClean="0"/>
              <a:t>Hierarchical Paging</a:t>
            </a:r>
          </a:p>
          <a:p>
            <a:endParaRPr lang="en-US" smtClean="0"/>
          </a:p>
          <a:p>
            <a:r>
              <a:rPr lang="en-US" smtClean="0"/>
              <a:t>Hashed Page Tables</a:t>
            </a:r>
          </a:p>
          <a:p>
            <a:endParaRPr lang="en-US" smtClean="0"/>
          </a:p>
          <a:p>
            <a:r>
              <a:rPr lang="en-US" smtClean="0"/>
              <a:t>Inverted Page Tables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Hierarchical Page Tables</a:t>
            </a:r>
          </a:p>
        </p:txBody>
      </p:sp>
      <p:sp>
        <p:nvSpPr>
          <p:cNvPr id="43011" name="Rectangle 3"/>
          <p:cNvSpPr>
            <a:spLocks noGrp="1" noChangeArrowheads="1"/>
          </p:cNvSpPr>
          <p:nvPr>
            <p:ph type="body" idx="1"/>
          </p:nvPr>
        </p:nvSpPr>
        <p:spPr>
          <a:xfrm>
            <a:off x="1143000" y="1836738"/>
            <a:ext cx="11028363" cy="5978525"/>
          </a:xfrm>
        </p:spPr>
        <p:txBody>
          <a:bodyPr/>
          <a:lstStyle/>
          <a:p>
            <a:r>
              <a:rPr lang="en-US" smtClean="0"/>
              <a:t>Break up the logical address space into multiple page tables</a:t>
            </a:r>
          </a:p>
          <a:p>
            <a:endParaRPr lang="en-US" smtClean="0"/>
          </a:p>
          <a:p>
            <a:r>
              <a:rPr lang="en-US" smtClean="0"/>
              <a:t>A simple technique is a two-level page table</a:t>
            </a:r>
          </a:p>
          <a:p>
            <a:endParaRPr lang="en-US" smtClean="0"/>
          </a:p>
          <a:p>
            <a:r>
              <a:rPr lang="en-US" smtClean="0"/>
              <a:t>We then page the page table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Two-Level Page-Table Scheme</a:t>
            </a:r>
            <a:endParaRPr lang="en-US" sz="3400" smtClean="0"/>
          </a:p>
        </p:txBody>
      </p:sp>
      <p:pic>
        <p:nvPicPr>
          <p:cNvPr id="44035" name="Picture 4" descr="8"/>
          <p:cNvPicPr>
            <a:picLocks noChangeAspect="1" noChangeArrowheads="1"/>
          </p:cNvPicPr>
          <p:nvPr/>
        </p:nvPicPr>
        <p:blipFill>
          <a:blip r:embed="rId3"/>
          <a:srcRect/>
          <a:stretch>
            <a:fillRect/>
          </a:stretch>
        </p:blipFill>
        <p:spPr bwMode="auto">
          <a:xfrm>
            <a:off x="3608388" y="1365250"/>
            <a:ext cx="7234237" cy="6799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85888" y="369888"/>
            <a:ext cx="11644312" cy="768350"/>
          </a:xfrm>
        </p:spPr>
        <p:txBody>
          <a:bodyPr/>
          <a:lstStyle/>
          <a:p>
            <a:pPr eaLnBrk="1" hangingPunct="1"/>
            <a:r>
              <a:rPr lang="en-US" smtClean="0"/>
              <a:t>Two-Level Paging Example</a:t>
            </a:r>
          </a:p>
        </p:txBody>
      </p:sp>
      <p:sp>
        <p:nvSpPr>
          <p:cNvPr id="45059" name="Rectangle 3"/>
          <p:cNvSpPr>
            <a:spLocks noGrp="1" noChangeArrowheads="1"/>
          </p:cNvSpPr>
          <p:nvPr>
            <p:ph type="body" idx="1"/>
          </p:nvPr>
        </p:nvSpPr>
        <p:spPr>
          <a:xfrm>
            <a:off x="1233488" y="1970088"/>
            <a:ext cx="11710987" cy="6402387"/>
          </a:xfrm>
        </p:spPr>
        <p:txBody>
          <a:bodyPr/>
          <a:lstStyle/>
          <a:p>
            <a:pPr>
              <a:lnSpc>
                <a:spcPct val="90000"/>
              </a:lnSpc>
            </a:pPr>
            <a:r>
              <a:rPr lang="en-US" dirty="0" smtClean="0"/>
              <a:t>A logical address (on 32-bit machine with 4K page size) is divided into:</a:t>
            </a:r>
          </a:p>
          <a:p>
            <a:pPr marL="896938" lvl="1">
              <a:lnSpc>
                <a:spcPct val="90000"/>
              </a:lnSpc>
            </a:pPr>
            <a:r>
              <a:rPr lang="en-US" dirty="0" smtClean="0"/>
              <a:t>a page number consisting of 20 bits</a:t>
            </a:r>
          </a:p>
          <a:p>
            <a:pPr marL="896938" lvl="1">
              <a:lnSpc>
                <a:spcPct val="90000"/>
              </a:lnSpc>
            </a:pPr>
            <a:r>
              <a:rPr lang="en-US" dirty="0" smtClean="0"/>
              <a:t>a page offset consisting of 12 bits</a:t>
            </a:r>
          </a:p>
          <a:p>
            <a:pPr marL="896938" lvl="1">
              <a:lnSpc>
                <a:spcPct val="90000"/>
              </a:lnSpc>
            </a:pPr>
            <a:endParaRPr lang="en-US" sz="1100" dirty="0" smtClean="0"/>
          </a:p>
          <a:p>
            <a:pPr>
              <a:lnSpc>
                <a:spcPct val="90000"/>
              </a:lnSpc>
            </a:pPr>
            <a:r>
              <a:rPr lang="en-US" dirty="0" smtClean="0"/>
              <a:t>Since the page table is paged, the page number is further divided into:</a:t>
            </a:r>
          </a:p>
          <a:p>
            <a:pPr marL="896938" lvl="1">
              <a:lnSpc>
                <a:spcPct val="90000"/>
              </a:lnSpc>
            </a:pPr>
            <a:r>
              <a:rPr lang="en-US" dirty="0" smtClean="0"/>
              <a:t>a 10-bit page number </a:t>
            </a:r>
          </a:p>
          <a:p>
            <a:pPr marL="896938" lvl="1">
              <a:lnSpc>
                <a:spcPct val="90000"/>
              </a:lnSpc>
            </a:pPr>
            <a:r>
              <a:rPr lang="en-US" dirty="0" smtClean="0"/>
              <a:t>a 12-bit page offset</a:t>
            </a:r>
          </a:p>
          <a:p>
            <a:pPr marL="896938" lvl="1">
              <a:lnSpc>
                <a:spcPct val="90000"/>
              </a:lnSpc>
            </a:pPr>
            <a:endParaRPr lang="en-US" sz="1100" dirty="0" smtClean="0"/>
          </a:p>
          <a:p>
            <a:pPr>
              <a:lnSpc>
                <a:spcPct val="90000"/>
              </a:lnSpc>
            </a:pPr>
            <a:r>
              <a:rPr lang="en-US" dirty="0" smtClean="0"/>
              <a:t>Thus, a logical address is as follows:</a:t>
            </a:r>
            <a:br>
              <a:rPr lang="en-US" dirty="0" smtClean="0"/>
            </a:br>
            <a:r>
              <a:rPr lang="en-US" sz="2300" dirty="0" smtClean="0"/>
              <a:t/>
            </a:r>
            <a:br>
              <a:rPr lang="en-US" sz="2300" dirty="0" smtClean="0"/>
            </a:br>
            <a:r>
              <a:rPr lang="en-US" sz="2300" dirty="0" smtClean="0"/>
              <a:t/>
            </a:r>
            <a:br>
              <a:rPr lang="en-US" sz="2300" dirty="0" smtClean="0"/>
            </a:br>
            <a:r>
              <a:rPr lang="en-US" sz="2300" dirty="0" smtClean="0"/>
              <a:t/>
            </a:r>
            <a:br>
              <a:rPr lang="en-US" sz="2300" dirty="0" smtClean="0"/>
            </a:br>
            <a:r>
              <a:rPr lang="en-US" sz="2300" dirty="0" smtClean="0"/>
              <a:t/>
            </a:r>
            <a:br>
              <a:rPr lang="en-US" sz="2300" dirty="0" smtClean="0"/>
            </a:br>
            <a:r>
              <a:rPr lang="en-US" sz="2300" dirty="0" smtClean="0"/>
              <a:t/>
            </a:r>
            <a:br>
              <a:rPr lang="en-US" sz="2300" dirty="0" smtClean="0"/>
            </a:br>
            <a:r>
              <a:rPr lang="en-US" sz="2300" dirty="0" smtClean="0"/>
              <a:t/>
            </a:r>
            <a:br>
              <a:rPr lang="en-US" sz="2300" dirty="0" smtClean="0"/>
            </a:br>
            <a:r>
              <a:rPr lang="en-US" sz="2300" dirty="0" smtClean="0"/>
              <a:t/>
            </a:r>
            <a:br>
              <a:rPr lang="en-US" sz="2300" dirty="0" smtClean="0"/>
            </a:br>
            <a:endParaRPr lang="en-US" sz="2300" dirty="0" smtClean="0"/>
          </a:p>
          <a:p>
            <a:pPr>
              <a:lnSpc>
                <a:spcPct val="90000"/>
              </a:lnSpc>
            </a:pPr>
            <a:r>
              <a:rPr lang="en-US" dirty="0" smtClean="0"/>
              <a:t>where</a:t>
            </a:r>
            <a:r>
              <a:rPr lang="en-US" i="1" dirty="0" smtClean="0"/>
              <a:t> p</a:t>
            </a:r>
            <a:r>
              <a:rPr lang="en-US" i="1" baseline="-25000" dirty="0" smtClean="0"/>
              <a:t>1</a:t>
            </a:r>
            <a:r>
              <a:rPr lang="en-US" dirty="0" smtClean="0"/>
              <a:t> is an index into the outer page table, and </a:t>
            </a:r>
            <a:r>
              <a:rPr lang="en-US" i="1" dirty="0" smtClean="0"/>
              <a:t>p</a:t>
            </a:r>
            <a:r>
              <a:rPr lang="en-US" i="1" baseline="-25000" dirty="0" smtClean="0"/>
              <a:t>2</a:t>
            </a:r>
            <a:r>
              <a:rPr lang="en-US" dirty="0" smtClean="0"/>
              <a:t> is the displacement within the page of the inner page table</a:t>
            </a:r>
          </a:p>
          <a:p>
            <a:pPr>
              <a:lnSpc>
                <a:spcPct val="90000"/>
              </a:lnSpc>
            </a:pPr>
            <a:r>
              <a:rPr lang="en-US" dirty="0" smtClean="0"/>
              <a:t>Known as </a:t>
            </a:r>
            <a:r>
              <a:rPr lang="en-US" b="1" dirty="0" smtClean="0">
                <a:solidFill>
                  <a:srgbClr val="3366FF"/>
                </a:solidFill>
              </a:rPr>
              <a:t>forward-mapped page table</a:t>
            </a:r>
          </a:p>
        </p:txBody>
      </p:sp>
      <p:sp>
        <p:nvSpPr>
          <p:cNvPr id="45060" name="Rectangle 4"/>
          <p:cNvSpPr>
            <a:spLocks noChangeArrowheads="1"/>
          </p:cNvSpPr>
          <p:nvPr/>
        </p:nvSpPr>
        <p:spPr bwMode="auto">
          <a:xfrm>
            <a:off x="4600575" y="6142038"/>
            <a:ext cx="4657725" cy="5842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45061" name="Line 5"/>
          <p:cNvSpPr>
            <a:spLocks noChangeShapeType="1"/>
          </p:cNvSpPr>
          <p:nvPr/>
        </p:nvSpPr>
        <p:spPr bwMode="auto">
          <a:xfrm>
            <a:off x="5857875" y="6129338"/>
            <a:ext cx="0" cy="60960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45062" name="Line 6"/>
          <p:cNvSpPr>
            <a:spLocks noChangeShapeType="1"/>
          </p:cNvSpPr>
          <p:nvPr/>
        </p:nvSpPr>
        <p:spPr bwMode="auto">
          <a:xfrm>
            <a:off x="7051675" y="5710238"/>
            <a:ext cx="0" cy="101600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45063" name="Text Box 7"/>
          <p:cNvSpPr txBox="1">
            <a:spLocks noChangeArrowheads="1"/>
          </p:cNvSpPr>
          <p:nvPr/>
        </p:nvSpPr>
        <p:spPr bwMode="auto">
          <a:xfrm>
            <a:off x="4697413" y="5632450"/>
            <a:ext cx="1625600" cy="40798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page number</a:t>
            </a:r>
          </a:p>
        </p:txBody>
      </p:sp>
      <p:sp>
        <p:nvSpPr>
          <p:cNvPr id="45064" name="Text Box 8"/>
          <p:cNvSpPr txBox="1">
            <a:spLocks noChangeArrowheads="1"/>
          </p:cNvSpPr>
          <p:nvPr/>
        </p:nvSpPr>
        <p:spPr bwMode="auto">
          <a:xfrm>
            <a:off x="7442200" y="5649913"/>
            <a:ext cx="1403350"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page offset</a:t>
            </a:r>
          </a:p>
        </p:txBody>
      </p:sp>
      <p:sp>
        <p:nvSpPr>
          <p:cNvPr id="45065" name="Text Box 9"/>
          <p:cNvSpPr txBox="1">
            <a:spLocks noChangeArrowheads="1"/>
          </p:cNvSpPr>
          <p:nvPr/>
        </p:nvSpPr>
        <p:spPr bwMode="auto">
          <a:xfrm>
            <a:off x="4953000" y="6243638"/>
            <a:ext cx="496888" cy="409575"/>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p</a:t>
            </a:r>
            <a:r>
              <a:rPr lang="en-US" baseline="-25000">
                <a:latin typeface="Helvetica" pitchFamily="34" charset="0"/>
              </a:rPr>
              <a:t>1</a:t>
            </a:r>
            <a:endParaRPr lang="en-US">
              <a:latin typeface="Helvetica" pitchFamily="34" charset="0"/>
            </a:endParaRPr>
          </a:p>
        </p:txBody>
      </p:sp>
      <p:sp>
        <p:nvSpPr>
          <p:cNvPr id="45066" name="Text Box 10"/>
          <p:cNvSpPr txBox="1">
            <a:spLocks noChangeArrowheads="1"/>
          </p:cNvSpPr>
          <p:nvPr/>
        </p:nvSpPr>
        <p:spPr bwMode="auto">
          <a:xfrm>
            <a:off x="6153150" y="6234113"/>
            <a:ext cx="498475"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p</a:t>
            </a:r>
            <a:r>
              <a:rPr lang="en-US" baseline="-25000">
                <a:latin typeface="Helvetica" pitchFamily="34" charset="0"/>
              </a:rPr>
              <a:t>2</a:t>
            </a:r>
            <a:endParaRPr lang="en-US">
              <a:latin typeface="Helvetica" pitchFamily="34" charset="0"/>
            </a:endParaRPr>
          </a:p>
        </p:txBody>
      </p:sp>
      <p:sp>
        <p:nvSpPr>
          <p:cNvPr id="45067" name="Text Box 11"/>
          <p:cNvSpPr txBox="1">
            <a:spLocks noChangeArrowheads="1"/>
          </p:cNvSpPr>
          <p:nvPr/>
        </p:nvSpPr>
        <p:spPr bwMode="auto">
          <a:xfrm>
            <a:off x="7624763" y="6284913"/>
            <a:ext cx="428625"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d</a:t>
            </a:r>
            <a:endParaRPr lang="en-US">
              <a:latin typeface="Helvetica" pitchFamily="34" charset="0"/>
            </a:endParaRPr>
          </a:p>
        </p:txBody>
      </p:sp>
      <p:sp>
        <p:nvSpPr>
          <p:cNvPr id="45068" name="Text Box 12"/>
          <p:cNvSpPr txBox="1">
            <a:spLocks noChangeArrowheads="1"/>
          </p:cNvSpPr>
          <p:nvPr/>
        </p:nvSpPr>
        <p:spPr bwMode="auto">
          <a:xfrm>
            <a:off x="4900613" y="6742113"/>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dirty="0" smtClean="0">
                <a:latin typeface="Helvetica" pitchFamily="34" charset="0"/>
              </a:rPr>
              <a:t>10</a:t>
            </a:r>
            <a:endParaRPr lang="en-US" dirty="0">
              <a:latin typeface="Helvetica" pitchFamily="34" charset="0"/>
            </a:endParaRPr>
          </a:p>
        </p:txBody>
      </p:sp>
      <p:sp>
        <p:nvSpPr>
          <p:cNvPr id="45069" name="Text Box 13"/>
          <p:cNvSpPr txBox="1">
            <a:spLocks noChangeArrowheads="1"/>
          </p:cNvSpPr>
          <p:nvPr/>
        </p:nvSpPr>
        <p:spPr bwMode="auto">
          <a:xfrm>
            <a:off x="6057900" y="6754813"/>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dirty="0">
                <a:latin typeface="Helvetica" pitchFamily="34" charset="0"/>
              </a:rPr>
              <a:t>10</a:t>
            </a:r>
          </a:p>
        </p:txBody>
      </p:sp>
      <p:sp>
        <p:nvSpPr>
          <p:cNvPr id="45070" name="Text Box 14"/>
          <p:cNvSpPr txBox="1">
            <a:spLocks noChangeArrowheads="1"/>
          </p:cNvSpPr>
          <p:nvPr/>
        </p:nvSpPr>
        <p:spPr bwMode="auto">
          <a:xfrm>
            <a:off x="7658100" y="6754813"/>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dirty="0" smtClean="0">
                <a:latin typeface="Helvetica" pitchFamily="34" charset="0"/>
              </a:rPr>
              <a:t>12</a:t>
            </a:r>
            <a:endParaRPr lang="en-US" dirty="0">
              <a:latin typeface="Helvetica"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a:xfrm>
            <a:off x="1693863" y="369888"/>
            <a:ext cx="11336337" cy="768350"/>
          </a:xfrm>
        </p:spPr>
        <p:txBody>
          <a:bodyPr/>
          <a:lstStyle/>
          <a:p>
            <a:pPr eaLnBrk="1" hangingPunct="1"/>
            <a:r>
              <a:rPr lang="en-US" smtClean="0"/>
              <a:t>Address-Translation Scheme</a:t>
            </a:r>
            <a:endParaRPr lang="en-US" sz="3400" smtClean="0"/>
          </a:p>
        </p:txBody>
      </p:sp>
      <p:pic>
        <p:nvPicPr>
          <p:cNvPr id="46083" name="Picture 1035"/>
          <p:cNvPicPr>
            <a:picLocks noChangeAspect="1" noChangeArrowheads="1"/>
          </p:cNvPicPr>
          <p:nvPr/>
        </p:nvPicPr>
        <p:blipFill>
          <a:blip r:embed="rId3"/>
          <a:srcRect/>
          <a:stretch>
            <a:fillRect/>
          </a:stretch>
        </p:blipFill>
        <p:spPr bwMode="auto">
          <a:xfrm>
            <a:off x="1585913" y="2330450"/>
            <a:ext cx="10647362" cy="3992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898650" y="369888"/>
            <a:ext cx="9839325" cy="768350"/>
          </a:xfrm>
        </p:spPr>
        <p:txBody>
          <a:bodyPr/>
          <a:lstStyle/>
          <a:p>
            <a:pPr eaLnBrk="1" hangingPunct="1"/>
            <a:r>
              <a:rPr lang="en-US" smtClean="0"/>
              <a:t>Base and Limit Registers</a:t>
            </a:r>
          </a:p>
        </p:txBody>
      </p:sp>
      <p:sp>
        <p:nvSpPr>
          <p:cNvPr id="7171" name="Rectangle 3"/>
          <p:cNvSpPr>
            <a:spLocks noGrp="1" noChangeArrowheads="1"/>
          </p:cNvSpPr>
          <p:nvPr>
            <p:ph type="body" idx="1"/>
          </p:nvPr>
        </p:nvSpPr>
        <p:spPr>
          <a:xfrm>
            <a:off x="1143000" y="1652588"/>
            <a:ext cx="11028363" cy="5978525"/>
          </a:xfrm>
        </p:spPr>
        <p:txBody>
          <a:bodyPr/>
          <a:lstStyle/>
          <a:p>
            <a:r>
              <a:rPr lang="en-US" smtClean="0"/>
              <a:t>A pair of </a:t>
            </a:r>
            <a:r>
              <a:rPr lang="en-US" b="1" smtClean="0">
                <a:solidFill>
                  <a:srgbClr val="3366FF"/>
                </a:solidFill>
              </a:rPr>
              <a:t>base</a:t>
            </a:r>
            <a:r>
              <a:rPr lang="en-US" smtClean="0">
                <a:solidFill>
                  <a:srgbClr val="3366FF"/>
                </a:solidFill>
              </a:rPr>
              <a:t> </a:t>
            </a:r>
            <a:r>
              <a:rPr lang="en-US" smtClean="0"/>
              <a:t>and</a:t>
            </a:r>
            <a:r>
              <a:rPr lang="en-US" b="1" smtClean="0">
                <a:solidFill>
                  <a:srgbClr val="FF0000"/>
                </a:solidFill>
              </a:rPr>
              <a:t> </a:t>
            </a:r>
            <a:r>
              <a:rPr lang="en-US" b="1" smtClean="0">
                <a:solidFill>
                  <a:srgbClr val="3366FF"/>
                </a:solidFill>
              </a:rPr>
              <a:t>limit</a:t>
            </a:r>
            <a:r>
              <a:rPr lang="en-US" smtClean="0">
                <a:solidFill>
                  <a:srgbClr val="3366FF"/>
                </a:solidFill>
              </a:rPr>
              <a:t> </a:t>
            </a:r>
            <a:r>
              <a:rPr lang="en-US" smtClean="0"/>
              <a:t>registers define the logical address space</a:t>
            </a:r>
          </a:p>
        </p:txBody>
      </p:sp>
      <p:pic>
        <p:nvPicPr>
          <p:cNvPr id="7172" name="Picture 5"/>
          <p:cNvPicPr>
            <a:picLocks noChangeAspect="1" noChangeArrowheads="1"/>
          </p:cNvPicPr>
          <p:nvPr/>
        </p:nvPicPr>
        <p:blipFill>
          <a:blip r:embed="rId3"/>
          <a:srcRect/>
          <a:stretch>
            <a:fillRect/>
          </a:stretch>
        </p:blipFill>
        <p:spPr bwMode="auto">
          <a:xfrm>
            <a:off x="4179888" y="2393950"/>
            <a:ext cx="5400675" cy="5289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64-bit Logical Address Space</a:t>
            </a:r>
          </a:p>
        </p:txBody>
      </p:sp>
      <p:sp>
        <p:nvSpPr>
          <p:cNvPr id="47107" name="Content Placeholder 2"/>
          <p:cNvSpPr>
            <a:spLocks noGrp="1"/>
          </p:cNvSpPr>
          <p:nvPr>
            <p:ph idx="1"/>
          </p:nvPr>
        </p:nvSpPr>
        <p:spPr/>
        <p:txBody>
          <a:bodyPr/>
          <a:lstStyle/>
          <a:p>
            <a:r>
              <a:rPr lang="en-US" dirty="0" smtClean="0"/>
              <a:t>Even two-level paging scheme not sufficient</a:t>
            </a:r>
          </a:p>
          <a:p>
            <a:r>
              <a:rPr lang="en-US" dirty="0" smtClean="0"/>
              <a:t>If page size is 4 KB (2</a:t>
            </a:r>
            <a:r>
              <a:rPr lang="en-US" baseline="30000" dirty="0" smtClean="0"/>
              <a:t>12</a:t>
            </a:r>
            <a:r>
              <a:rPr lang="en-US" dirty="0" smtClean="0"/>
              <a:t>)</a:t>
            </a:r>
          </a:p>
          <a:p>
            <a:pPr lvl="1"/>
            <a:r>
              <a:rPr lang="en-US" dirty="0" smtClean="0"/>
              <a:t>Then page table has 2</a:t>
            </a:r>
            <a:r>
              <a:rPr lang="en-US" baseline="30000" dirty="0" smtClean="0"/>
              <a:t>52</a:t>
            </a:r>
            <a:r>
              <a:rPr lang="en-US" dirty="0" smtClean="0"/>
              <a:t> entries</a:t>
            </a:r>
          </a:p>
          <a:p>
            <a:pPr lvl="1"/>
            <a:r>
              <a:rPr lang="en-US" dirty="0" smtClean="0"/>
              <a:t>If two level scheme, inner page tables could be 2</a:t>
            </a:r>
            <a:r>
              <a:rPr lang="en-US" baseline="30000" dirty="0" smtClean="0"/>
              <a:t>10</a:t>
            </a:r>
            <a:r>
              <a:rPr lang="en-US" dirty="0" smtClean="0"/>
              <a:t> 4-byte entries</a:t>
            </a:r>
          </a:p>
          <a:p>
            <a:pPr lvl="1"/>
            <a:r>
              <a:rPr lang="en-US" dirty="0" smtClean="0"/>
              <a:t>Address would look like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Outer page table has 2</a:t>
            </a:r>
            <a:r>
              <a:rPr lang="en-US" baseline="30000" dirty="0" smtClean="0"/>
              <a:t>42</a:t>
            </a:r>
            <a:r>
              <a:rPr lang="en-US" dirty="0" smtClean="0"/>
              <a:t> entries</a:t>
            </a:r>
          </a:p>
          <a:p>
            <a:pPr lvl="1"/>
            <a:r>
              <a:rPr lang="en-US" dirty="0" smtClean="0"/>
              <a:t>One solution is to add a 2</a:t>
            </a:r>
            <a:r>
              <a:rPr lang="en-US" baseline="30000" dirty="0" smtClean="0"/>
              <a:t>nd</a:t>
            </a:r>
            <a:r>
              <a:rPr lang="en-US" dirty="0" smtClean="0"/>
              <a:t> outer page table</a:t>
            </a:r>
          </a:p>
          <a:p>
            <a:pPr lvl="1"/>
            <a:r>
              <a:rPr lang="en-US" dirty="0" smtClean="0"/>
              <a:t>But in the following example the 2</a:t>
            </a:r>
            <a:r>
              <a:rPr lang="en-US" baseline="30000" dirty="0" smtClean="0"/>
              <a:t>nd</a:t>
            </a:r>
            <a:r>
              <a:rPr lang="en-US" dirty="0" smtClean="0"/>
              <a:t> outer page table is still 2</a:t>
            </a:r>
            <a:r>
              <a:rPr lang="en-US" baseline="30000" dirty="0" smtClean="0"/>
              <a:t>32</a:t>
            </a:r>
            <a:r>
              <a:rPr lang="en-US" dirty="0" smtClean="0"/>
              <a:t> entries in size</a:t>
            </a:r>
          </a:p>
          <a:p>
            <a:pPr lvl="2"/>
            <a:r>
              <a:rPr lang="en-US" dirty="0" smtClean="0"/>
              <a:t>And possibly 4 memory access to get to one physical memory location</a:t>
            </a:r>
          </a:p>
          <a:p>
            <a:pPr lvl="1"/>
            <a:endParaRPr lang="en-US" dirty="0" smtClean="0"/>
          </a:p>
        </p:txBody>
      </p:sp>
      <p:sp>
        <p:nvSpPr>
          <p:cNvPr id="47108" name="Rectangle 4"/>
          <p:cNvSpPr>
            <a:spLocks noChangeArrowheads="1"/>
          </p:cNvSpPr>
          <p:nvPr/>
        </p:nvSpPr>
        <p:spPr bwMode="auto">
          <a:xfrm>
            <a:off x="3365500" y="4151313"/>
            <a:ext cx="4657725" cy="584200"/>
          </a:xfrm>
          <a:prstGeom prst="rect">
            <a:avLst/>
          </a:prstGeom>
          <a:solidFill>
            <a:schemeClr val="bg1"/>
          </a:solidFill>
          <a:ln w="9525">
            <a:solidFill>
              <a:schemeClr val="tx1"/>
            </a:solidFill>
            <a:miter lim="800000"/>
            <a:headEnd/>
            <a:tailEnd/>
          </a:ln>
        </p:spPr>
        <p:txBody>
          <a:bodyPr wrap="none" lIns="130622" tIns="65311" rIns="130622" bIns="65311" anchor="ctr"/>
          <a:lstStyle/>
          <a:p>
            <a:endParaRPr lang="en-US"/>
          </a:p>
        </p:txBody>
      </p:sp>
      <p:sp>
        <p:nvSpPr>
          <p:cNvPr id="47109" name="Line 5"/>
          <p:cNvSpPr>
            <a:spLocks noChangeShapeType="1"/>
          </p:cNvSpPr>
          <p:nvPr/>
        </p:nvSpPr>
        <p:spPr bwMode="auto">
          <a:xfrm>
            <a:off x="4622800" y="4138613"/>
            <a:ext cx="0" cy="60960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47110" name="Line 6"/>
          <p:cNvSpPr>
            <a:spLocks noChangeShapeType="1"/>
          </p:cNvSpPr>
          <p:nvPr/>
        </p:nvSpPr>
        <p:spPr bwMode="auto">
          <a:xfrm>
            <a:off x="5816600" y="3719513"/>
            <a:ext cx="0" cy="1016000"/>
          </a:xfrm>
          <a:prstGeom prst="line">
            <a:avLst/>
          </a:prstGeom>
          <a:noFill/>
          <a:ln w="9525">
            <a:solidFill>
              <a:schemeClr val="tx1"/>
            </a:solidFill>
            <a:round/>
            <a:headEnd/>
            <a:tailEnd/>
          </a:ln>
        </p:spPr>
        <p:txBody>
          <a:bodyPr wrap="none" lIns="130622" tIns="65311" rIns="130622" bIns="65311" anchor="ctr"/>
          <a:lstStyle/>
          <a:p>
            <a:endParaRPr lang="en-US"/>
          </a:p>
        </p:txBody>
      </p:sp>
      <p:sp>
        <p:nvSpPr>
          <p:cNvPr id="47111" name="Text Box 7"/>
          <p:cNvSpPr txBox="1">
            <a:spLocks noChangeArrowheads="1"/>
          </p:cNvSpPr>
          <p:nvPr/>
        </p:nvSpPr>
        <p:spPr bwMode="auto">
          <a:xfrm>
            <a:off x="3213100" y="3663950"/>
            <a:ext cx="1366838" cy="409575"/>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outer page</a:t>
            </a:r>
          </a:p>
        </p:txBody>
      </p:sp>
      <p:sp>
        <p:nvSpPr>
          <p:cNvPr id="47112" name="Text Box 8"/>
          <p:cNvSpPr txBox="1">
            <a:spLocks noChangeArrowheads="1"/>
          </p:cNvSpPr>
          <p:nvPr/>
        </p:nvSpPr>
        <p:spPr bwMode="auto">
          <a:xfrm>
            <a:off x="6207125" y="3659188"/>
            <a:ext cx="1403350"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page offset</a:t>
            </a:r>
          </a:p>
        </p:txBody>
      </p:sp>
      <p:sp>
        <p:nvSpPr>
          <p:cNvPr id="47113" name="Text Box 9"/>
          <p:cNvSpPr txBox="1">
            <a:spLocks noChangeArrowheads="1"/>
          </p:cNvSpPr>
          <p:nvPr/>
        </p:nvSpPr>
        <p:spPr bwMode="auto">
          <a:xfrm>
            <a:off x="3716338" y="4252913"/>
            <a:ext cx="498475" cy="409575"/>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p</a:t>
            </a:r>
            <a:r>
              <a:rPr lang="en-US" baseline="-25000">
                <a:latin typeface="Helvetica" pitchFamily="34" charset="0"/>
              </a:rPr>
              <a:t>1</a:t>
            </a:r>
            <a:endParaRPr lang="en-US">
              <a:latin typeface="Helvetica" pitchFamily="34" charset="0"/>
            </a:endParaRPr>
          </a:p>
        </p:txBody>
      </p:sp>
      <p:sp>
        <p:nvSpPr>
          <p:cNvPr id="47114" name="Text Box 10"/>
          <p:cNvSpPr txBox="1">
            <a:spLocks noChangeArrowheads="1"/>
          </p:cNvSpPr>
          <p:nvPr/>
        </p:nvSpPr>
        <p:spPr bwMode="auto">
          <a:xfrm>
            <a:off x="4918075" y="4243388"/>
            <a:ext cx="498475"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p</a:t>
            </a:r>
            <a:r>
              <a:rPr lang="en-US" baseline="-25000">
                <a:latin typeface="Helvetica" pitchFamily="34" charset="0"/>
              </a:rPr>
              <a:t>2</a:t>
            </a:r>
            <a:endParaRPr lang="en-US">
              <a:latin typeface="Helvetica" pitchFamily="34" charset="0"/>
            </a:endParaRPr>
          </a:p>
        </p:txBody>
      </p:sp>
      <p:sp>
        <p:nvSpPr>
          <p:cNvPr id="47115" name="Text Box 11"/>
          <p:cNvSpPr txBox="1">
            <a:spLocks noChangeArrowheads="1"/>
          </p:cNvSpPr>
          <p:nvPr/>
        </p:nvSpPr>
        <p:spPr bwMode="auto">
          <a:xfrm>
            <a:off x="6389688" y="4294188"/>
            <a:ext cx="428625" cy="407987"/>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i="1">
                <a:latin typeface="Helvetica" pitchFamily="34" charset="0"/>
              </a:rPr>
              <a:t>d</a:t>
            </a:r>
            <a:endParaRPr lang="en-US">
              <a:latin typeface="Helvetica" pitchFamily="34" charset="0"/>
            </a:endParaRPr>
          </a:p>
        </p:txBody>
      </p:sp>
      <p:sp>
        <p:nvSpPr>
          <p:cNvPr id="47116" name="Text Box 12"/>
          <p:cNvSpPr txBox="1">
            <a:spLocks noChangeArrowheads="1"/>
          </p:cNvSpPr>
          <p:nvPr/>
        </p:nvSpPr>
        <p:spPr bwMode="auto">
          <a:xfrm>
            <a:off x="3665538" y="4751388"/>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a:latin typeface="Helvetica" pitchFamily="34" charset="0"/>
              </a:rPr>
              <a:t>42</a:t>
            </a:r>
          </a:p>
        </p:txBody>
      </p:sp>
      <p:sp>
        <p:nvSpPr>
          <p:cNvPr id="47117" name="Text Box 13"/>
          <p:cNvSpPr txBox="1">
            <a:spLocks noChangeArrowheads="1"/>
          </p:cNvSpPr>
          <p:nvPr/>
        </p:nvSpPr>
        <p:spPr bwMode="auto">
          <a:xfrm>
            <a:off x="4822825" y="4764088"/>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a:latin typeface="Helvetica" pitchFamily="34" charset="0"/>
              </a:rPr>
              <a:t>10</a:t>
            </a:r>
          </a:p>
        </p:txBody>
      </p:sp>
      <p:sp>
        <p:nvSpPr>
          <p:cNvPr id="47118" name="Text Box 14"/>
          <p:cNvSpPr txBox="1">
            <a:spLocks noChangeArrowheads="1"/>
          </p:cNvSpPr>
          <p:nvPr/>
        </p:nvSpPr>
        <p:spPr bwMode="auto">
          <a:xfrm>
            <a:off x="6423025" y="4764088"/>
            <a:ext cx="657225" cy="407987"/>
          </a:xfrm>
          <a:prstGeom prst="rect">
            <a:avLst/>
          </a:prstGeom>
          <a:noFill/>
          <a:ln w="9525">
            <a:noFill/>
            <a:miter lim="800000"/>
            <a:headEnd/>
            <a:tailEnd/>
          </a:ln>
        </p:spPr>
        <p:txBody>
          <a:bodyPr lIns="130622" tIns="65311" rIns="130622" bIns="65311" anchor="ctr">
            <a:spAutoFit/>
          </a:bodyPr>
          <a:lstStyle/>
          <a:p>
            <a:pPr algn="ctr">
              <a:spcBef>
                <a:spcPct val="50000"/>
              </a:spcBef>
            </a:pPr>
            <a:r>
              <a:rPr lang="en-US">
                <a:latin typeface="Helvetica" pitchFamily="34" charset="0"/>
              </a:rPr>
              <a:t>12</a:t>
            </a:r>
          </a:p>
        </p:txBody>
      </p:sp>
      <p:sp>
        <p:nvSpPr>
          <p:cNvPr id="47119" name="Text Box 7"/>
          <p:cNvSpPr txBox="1">
            <a:spLocks noChangeArrowheads="1"/>
          </p:cNvSpPr>
          <p:nvPr/>
        </p:nvSpPr>
        <p:spPr bwMode="auto">
          <a:xfrm>
            <a:off x="4527550" y="3667125"/>
            <a:ext cx="1354138" cy="409575"/>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inner page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8575" y="369888"/>
            <a:ext cx="11731625" cy="768350"/>
          </a:xfrm>
        </p:spPr>
        <p:txBody>
          <a:bodyPr/>
          <a:lstStyle/>
          <a:p>
            <a:pPr eaLnBrk="1" hangingPunct="1"/>
            <a:r>
              <a:rPr lang="en-US" smtClean="0"/>
              <a:t>Three-level Paging Scheme</a:t>
            </a:r>
          </a:p>
        </p:txBody>
      </p:sp>
      <p:pic>
        <p:nvPicPr>
          <p:cNvPr id="48131" name="Picture 6"/>
          <p:cNvPicPr>
            <a:picLocks noChangeAspect="1" noChangeArrowheads="1"/>
          </p:cNvPicPr>
          <p:nvPr/>
        </p:nvPicPr>
        <p:blipFill>
          <a:blip r:embed="rId3"/>
          <a:srcRect/>
          <a:stretch>
            <a:fillRect/>
          </a:stretch>
        </p:blipFill>
        <p:spPr bwMode="auto">
          <a:xfrm>
            <a:off x="2012950" y="2424113"/>
            <a:ext cx="9312275" cy="1844675"/>
          </a:xfrm>
          <a:prstGeom prst="rect">
            <a:avLst/>
          </a:prstGeom>
          <a:noFill/>
          <a:ln w="9525">
            <a:noFill/>
            <a:miter lim="800000"/>
            <a:headEnd/>
            <a:tailEnd/>
          </a:ln>
        </p:spPr>
      </p:pic>
      <p:pic>
        <p:nvPicPr>
          <p:cNvPr id="48132" name="Picture 7"/>
          <p:cNvPicPr>
            <a:picLocks noChangeAspect="1" noChangeArrowheads="1"/>
          </p:cNvPicPr>
          <p:nvPr/>
        </p:nvPicPr>
        <p:blipFill>
          <a:blip r:embed="rId4"/>
          <a:srcRect/>
          <a:stretch>
            <a:fillRect/>
          </a:stretch>
        </p:blipFill>
        <p:spPr bwMode="auto">
          <a:xfrm>
            <a:off x="2027238" y="5233988"/>
            <a:ext cx="9669462" cy="166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70000" y="369888"/>
            <a:ext cx="11760200" cy="768350"/>
          </a:xfrm>
        </p:spPr>
        <p:txBody>
          <a:bodyPr/>
          <a:lstStyle/>
          <a:p>
            <a:pPr eaLnBrk="1" hangingPunct="1"/>
            <a:r>
              <a:rPr lang="en-US" smtClean="0"/>
              <a:t>Hashed Page Tables</a:t>
            </a:r>
          </a:p>
        </p:txBody>
      </p:sp>
      <p:sp>
        <p:nvSpPr>
          <p:cNvPr id="49155" name="Rectangle 3"/>
          <p:cNvSpPr>
            <a:spLocks noGrp="1" noChangeArrowheads="1"/>
          </p:cNvSpPr>
          <p:nvPr>
            <p:ph type="body" idx="1"/>
          </p:nvPr>
        </p:nvSpPr>
        <p:spPr>
          <a:xfrm>
            <a:off x="1143000" y="1836738"/>
            <a:ext cx="11653838" cy="5978525"/>
          </a:xfrm>
        </p:spPr>
        <p:txBody>
          <a:bodyPr/>
          <a:lstStyle/>
          <a:p>
            <a:r>
              <a:rPr lang="en-US" smtClean="0"/>
              <a:t>Common in address spaces &gt; 32 bits</a:t>
            </a:r>
          </a:p>
          <a:p>
            <a:endParaRPr lang="en-US" smtClean="0"/>
          </a:p>
          <a:p>
            <a:r>
              <a:rPr lang="en-US" smtClean="0"/>
              <a:t>The virtual page number is hashed into a page table</a:t>
            </a:r>
          </a:p>
          <a:p>
            <a:pPr lvl="1"/>
            <a:r>
              <a:rPr lang="en-US" smtClean="0"/>
              <a:t>This page table contains a chain of elements hashing to the same location</a:t>
            </a:r>
          </a:p>
          <a:p>
            <a:pPr lvl="1"/>
            <a:endParaRPr lang="en-US" smtClean="0"/>
          </a:p>
          <a:p>
            <a:r>
              <a:rPr lang="en-US" smtClean="0"/>
              <a:t>Each element contains (1) the virtual page number (2) the value of the mapped page frame (3) a pointer to the next element</a:t>
            </a:r>
          </a:p>
          <a:p>
            <a:endParaRPr lang="en-US" smtClean="0"/>
          </a:p>
          <a:p>
            <a:r>
              <a:rPr lang="en-US" smtClean="0"/>
              <a:t>Virtual page numbers are compared in this chain searching for a match</a:t>
            </a:r>
          </a:p>
          <a:p>
            <a:pPr lvl="1"/>
            <a:r>
              <a:rPr lang="en-US" smtClean="0"/>
              <a:t>If a match is found, the corresponding physical frame is extracted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Hashed Page Table</a:t>
            </a:r>
            <a:endParaRPr lang="en-US" sz="3400" smtClean="0"/>
          </a:p>
        </p:txBody>
      </p:sp>
      <p:pic>
        <p:nvPicPr>
          <p:cNvPr id="50179" name="Picture 6"/>
          <p:cNvPicPr>
            <a:picLocks noChangeAspect="1" noChangeArrowheads="1"/>
          </p:cNvPicPr>
          <p:nvPr/>
        </p:nvPicPr>
        <p:blipFill>
          <a:blip r:embed="rId3"/>
          <a:srcRect/>
          <a:stretch>
            <a:fillRect/>
          </a:stretch>
        </p:blipFill>
        <p:spPr bwMode="auto">
          <a:xfrm>
            <a:off x="1893888" y="2039938"/>
            <a:ext cx="10325100" cy="529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dirty="0" smtClean="0"/>
              <a:t>A variation of the above scheme that is favorable for 64 bit address spaces has been proposed.</a:t>
            </a:r>
          </a:p>
          <a:p>
            <a:r>
              <a:rPr lang="en-US" dirty="0" smtClean="0"/>
              <a:t>This variation uses clustered page tables which are similar to hashed page tables except that each entry in the hast table refers to several  pages than a single page.</a:t>
            </a:r>
          </a:p>
          <a:p>
            <a:r>
              <a:rPr lang="en-US" dirty="0" smtClean="0"/>
              <a:t>These are useful for sparse address spaces where memory references are noncontagious and scattered throughout the address space.</a:t>
            </a:r>
            <a:endParaRPr lang="en-US" dirty="0"/>
          </a:p>
        </p:txBody>
      </p:sp>
    </p:spTree>
    <p:extLst>
      <p:ext uri="{BB962C8B-B14F-4D97-AF65-F5344CB8AC3E}">
        <p14:creationId xmlns:p14="http://schemas.microsoft.com/office/powerpoint/2010/main" val="41511635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095375" y="369888"/>
            <a:ext cx="11934825" cy="768350"/>
          </a:xfrm>
        </p:spPr>
        <p:txBody>
          <a:bodyPr/>
          <a:lstStyle/>
          <a:p>
            <a:pPr eaLnBrk="1" hangingPunct="1"/>
            <a:r>
              <a:rPr lang="en-US" smtClean="0"/>
              <a:t>Inverted Page Table</a:t>
            </a:r>
          </a:p>
        </p:txBody>
      </p:sp>
      <p:sp>
        <p:nvSpPr>
          <p:cNvPr id="51203" name="Rectangle 3"/>
          <p:cNvSpPr>
            <a:spLocks noGrp="1" noChangeArrowheads="1"/>
          </p:cNvSpPr>
          <p:nvPr>
            <p:ph type="body" idx="1"/>
          </p:nvPr>
        </p:nvSpPr>
        <p:spPr>
          <a:xfrm>
            <a:off x="1528763" y="1893888"/>
            <a:ext cx="11249025" cy="6391275"/>
          </a:xfrm>
        </p:spPr>
        <p:txBody>
          <a:bodyPr/>
          <a:lstStyle/>
          <a:p>
            <a:r>
              <a:rPr lang="en-US" dirty="0" smtClean="0"/>
              <a:t>Rather than each process having a page table and keeping track of all possible logical pages, track all physical pages. Since page table have many entries and page table takes large amount of space.</a:t>
            </a:r>
          </a:p>
          <a:p>
            <a:endParaRPr lang="en-US" dirty="0" smtClean="0"/>
          </a:p>
          <a:p>
            <a:r>
              <a:rPr lang="en-US" dirty="0" smtClean="0"/>
              <a:t>One entry for each real page of memory</a:t>
            </a:r>
          </a:p>
          <a:p>
            <a:endParaRPr lang="en-US" dirty="0" smtClean="0"/>
          </a:p>
          <a:p>
            <a:r>
              <a:rPr lang="en-US" dirty="0" smtClean="0"/>
              <a:t>Entry consists of the virtual address of the page stored in that real memory location, with information about the process that owns that page</a:t>
            </a:r>
          </a:p>
          <a:p>
            <a:endParaRPr lang="en-US" dirty="0" smtClean="0"/>
          </a:p>
          <a:p>
            <a:r>
              <a:rPr lang="en-US" dirty="0" smtClean="0"/>
              <a:t>Decreases memory needed to store each page table, but increases time needed to search the table when a page reference occurs</a:t>
            </a:r>
          </a:p>
          <a:p>
            <a:endParaRPr lang="en-US" dirty="0" smtClean="0"/>
          </a:p>
          <a:p>
            <a:r>
              <a:rPr lang="en-US" dirty="0" smtClean="0"/>
              <a:t>Use hash table to limit the search to one — or at most a few — page-table entries</a:t>
            </a:r>
          </a:p>
          <a:p>
            <a:pPr lvl="1"/>
            <a:r>
              <a:rPr lang="en-US" dirty="0" smtClean="0"/>
              <a:t>TLB can accelerate access</a:t>
            </a:r>
          </a:p>
          <a:p>
            <a:endParaRPr lang="en-US" dirty="0" smtClean="0"/>
          </a:p>
          <a:p>
            <a:r>
              <a:rPr lang="en-US" dirty="0" smtClean="0"/>
              <a:t>But how to implement shared memory?</a:t>
            </a:r>
          </a:p>
          <a:p>
            <a:pPr lvl="1"/>
            <a:r>
              <a:rPr lang="en-US" dirty="0" smtClean="0"/>
              <a:t>One mapping of a virtual address to the shared physical address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43025" y="369888"/>
            <a:ext cx="11687175" cy="768350"/>
          </a:xfrm>
        </p:spPr>
        <p:txBody>
          <a:bodyPr/>
          <a:lstStyle/>
          <a:p>
            <a:pPr eaLnBrk="1" hangingPunct="1"/>
            <a:r>
              <a:rPr lang="en-US" smtClean="0"/>
              <a:t>Inverted Page Table Architecture</a:t>
            </a:r>
            <a:endParaRPr lang="en-US" sz="3400" smtClean="0"/>
          </a:p>
        </p:txBody>
      </p:sp>
      <p:pic>
        <p:nvPicPr>
          <p:cNvPr id="52227" name="Picture 6"/>
          <p:cNvPicPr>
            <a:picLocks noChangeAspect="1" noChangeArrowheads="1"/>
          </p:cNvPicPr>
          <p:nvPr/>
        </p:nvPicPr>
        <p:blipFill>
          <a:blip r:embed="rId3"/>
          <a:srcRect/>
          <a:stretch>
            <a:fillRect/>
          </a:stretch>
        </p:blipFill>
        <p:spPr bwMode="auto">
          <a:xfrm>
            <a:off x="1909763" y="1728788"/>
            <a:ext cx="9753600" cy="5999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Segmentation</a:t>
            </a:r>
          </a:p>
        </p:txBody>
      </p:sp>
      <p:sp>
        <p:nvSpPr>
          <p:cNvPr id="53251" name="Rectangle 3"/>
          <p:cNvSpPr>
            <a:spLocks noGrp="1" noChangeArrowheads="1"/>
          </p:cNvSpPr>
          <p:nvPr>
            <p:ph type="body" idx="1"/>
          </p:nvPr>
        </p:nvSpPr>
        <p:spPr>
          <a:xfrm>
            <a:off x="1143000" y="1836738"/>
            <a:ext cx="11553825" cy="6588125"/>
          </a:xfrm>
        </p:spPr>
        <p:txBody>
          <a:bodyPr/>
          <a:lstStyle/>
          <a:p>
            <a:pPr>
              <a:lnSpc>
                <a:spcPct val="90000"/>
              </a:lnSpc>
              <a:tabLst>
                <a:tab pos="2617788" algn="l"/>
              </a:tabLst>
            </a:pPr>
            <a:r>
              <a:rPr lang="en-US" smtClean="0"/>
              <a:t>Memory-management scheme that supports user view of memory </a:t>
            </a:r>
          </a:p>
          <a:p>
            <a:pPr>
              <a:lnSpc>
                <a:spcPct val="90000"/>
              </a:lnSpc>
              <a:tabLst>
                <a:tab pos="2617788" algn="l"/>
              </a:tabLst>
            </a:pPr>
            <a:endParaRPr lang="en-US" sz="1100" smtClean="0"/>
          </a:p>
          <a:p>
            <a:pPr>
              <a:lnSpc>
                <a:spcPct val="90000"/>
              </a:lnSpc>
              <a:tabLst>
                <a:tab pos="2617788" algn="l"/>
              </a:tabLst>
            </a:pPr>
            <a:r>
              <a:rPr lang="en-US" smtClean="0"/>
              <a:t>A program is a collection of segments</a:t>
            </a:r>
          </a:p>
          <a:p>
            <a:pPr lvl="1">
              <a:lnSpc>
                <a:spcPct val="90000"/>
              </a:lnSpc>
              <a:tabLst>
                <a:tab pos="2617788" algn="l"/>
              </a:tabLst>
            </a:pPr>
            <a:r>
              <a:rPr lang="en-US" smtClean="0"/>
              <a:t>A segment is a logical unit such as:</a:t>
            </a:r>
          </a:p>
          <a:p>
            <a:pPr>
              <a:lnSpc>
                <a:spcPct val="90000"/>
              </a:lnSpc>
              <a:buFont typeface="Monotype Sorts" charset="2"/>
              <a:buNone/>
              <a:tabLst>
                <a:tab pos="2617788" algn="l"/>
              </a:tabLst>
            </a:pPr>
            <a:r>
              <a:rPr lang="en-US" smtClean="0"/>
              <a:t>		main program</a:t>
            </a:r>
          </a:p>
          <a:p>
            <a:pPr>
              <a:lnSpc>
                <a:spcPct val="90000"/>
              </a:lnSpc>
              <a:buFont typeface="Monotype Sorts" charset="2"/>
              <a:buNone/>
              <a:tabLst>
                <a:tab pos="2617788" algn="l"/>
              </a:tabLst>
            </a:pPr>
            <a:r>
              <a:rPr lang="en-US" smtClean="0"/>
              <a:t>		procedure </a:t>
            </a:r>
          </a:p>
          <a:p>
            <a:pPr>
              <a:lnSpc>
                <a:spcPct val="90000"/>
              </a:lnSpc>
              <a:buFont typeface="Monotype Sorts" charset="2"/>
              <a:buNone/>
              <a:tabLst>
                <a:tab pos="2617788" algn="l"/>
              </a:tabLst>
            </a:pPr>
            <a:r>
              <a:rPr lang="en-US" smtClean="0"/>
              <a:t>		function</a:t>
            </a:r>
          </a:p>
          <a:p>
            <a:pPr>
              <a:lnSpc>
                <a:spcPct val="90000"/>
              </a:lnSpc>
              <a:buFont typeface="Monotype Sorts" charset="2"/>
              <a:buNone/>
              <a:tabLst>
                <a:tab pos="2617788" algn="l"/>
              </a:tabLst>
            </a:pPr>
            <a:r>
              <a:rPr lang="en-US" smtClean="0"/>
              <a:t>		method</a:t>
            </a:r>
          </a:p>
          <a:p>
            <a:pPr>
              <a:lnSpc>
                <a:spcPct val="90000"/>
              </a:lnSpc>
              <a:buFont typeface="Monotype Sorts" charset="2"/>
              <a:buNone/>
              <a:tabLst>
                <a:tab pos="2617788" algn="l"/>
              </a:tabLst>
            </a:pPr>
            <a:r>
              <a:rPr lang="en-US" smtClean="0"/>
              <a:t>		object</a:t>
            </a:r>
          </a:p>
          <a:p>
            <a:pPr>
              <a:lnSpc>
                <a:spcPct val="90000"/>
              </a:lnSpc>
              <a:buFont typeface="Monotype Sorts" charset="2"/>
              <a:buNone/>
              <a:tabLst>
                <a:tab pos="2617788" algn="l"/>
              </a:tabLst>
            </a:pPr>
            <a:r>
              <a:rPr lang="en-US" smtClean="0"/>
              <a:t>		local variables, global variables</a:t>
            </a:r>
          </a:p>
          <a:p>
            <a:pPr>
              <a:lnSpc>
                <a:spcPct val="90000"/>
              </a:lnSpc>
              <a:buFont typeface="Monotype Sorts" charset="2"/>
              <a:buNone/>
              <a:tabLst>
                <a:tab pos="2617788" algn="l"/>
              </a:tabLst>
            </a:pPr>
            <a:r>
              <a:rPr lang="en-US" smtClean="0"/>
              <a:t>		common block</a:t>
            </a:r>
          </a:p>
          <a:p>
            <a:pPr>
              <a:lnSpc>
                <a:spcPct val="90000"/>
              </a:lnSpc>
              <a:buFont typeface="Monotype Sorts" charset="2"/>
              <a:buNone/>
              <a:tabLst>
                <a:tab pos="2617788" algn="l"/>
              </a:tabLst>
            </a:pPr>
            <a:r>
              <a:rPr lang="en-US" smtClean="0"/>
              <a:t>		stack</a:t>
            </a:r>
          </a:p>
          <a:p>
            <a:pPr>
              <a:lnSpc>
                <a:spcPct val="90000"/>
              </a:lnSpc>
              <a:buFont typeface="Monotype Sorts" charset="2"/>
              <a:buNone/>
              <a:tabLst>
                <a:tab pos="2617788" algn="l"/>
              </a:tabLst>
            </a:pPr>
            <a:r>
              <a:rPr lang="en-US" smtClean="0"/>
              <a:t>		symbol table</a:t>
            </a:r>
          </a:p>
          <a:p>
            <a:pPr>
              <a:lnSpc>
                <a:spcPct val="90000"/>
              </a:lnSpc>
              <a:buFont typeface="Monotype Sorts" charset="2"/>
              <a:buNone/>
              <a:tabLst>
                <a:tab pos="2617788" algn="l"/>
              </a:tabLst>
            </a:pPr>
            <a:r>
              <a:rPr lang="en-US" smtClean="0"/>
              <a:t>		arrays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User’s View of a Program</a:t>
            </a:r>
            <a:endParaRPr lang="en-US" sz="3400" smtClean="0"/>
          </a:p>
        </p:txBody>
      </p:sp>
      <p:pic>
        <p:nvPicPr>
          <p:cNvPr id="54275" name="Picture 6"/>
          <p:cNvPicPr>
            <a:picLocks noChangeAspect="1" noChangeArrowheads="1"/>
          </p:cNvPicPr>
          <p:nvPr/>
        </p:nvPicPr>
        <p:blipFill>
          <a:blip r:embed="rId3"/>
          <a:srcRect/>
          <a:stretch>
            <a:fillRect/>
          </a:stretch>
        </p:blipFill>
        <p:spPr bwMode="auto">
          <a:xfrm>
            <a:off x="3700463" y="1644650"/>
            <a:ext cx="5543550" cy="645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328738" y="369888"/>
            <a:ext cx="11701462" cy="768350"/>
          </a:xfrm>
        </p:spPr>
        <p:txBody>
          <a:bodyPr/>
          <a:lstStyle/>
          <a:p>
            <a:pPr eaLnBrk="1" hangingPunct="1"/>
            <a:r>
              <a:rPr lang="en-US" smtClean="0"/>
              <a:t>Logical View of Segmentation</a:t>
            </a:r>
          </a:p>
        </p:txBody>
      </p:sp>
      <p:sp>
        <p:nvSpPr>
          <p:cNvPr id="55299" name="Oval 3"/>
          <p:cNvSpPr>
            <a:spLocks noChangeArrowheads="1"/>
          </p:cNvSpPr>
          <p:nvPr/>
        </p:nvSpPr>
        <p:spPr bwMode="auto">
          <a:xfrm>
            <a:off x="2057400" y="1562100"/>
            <a:ext cx="4343400" cy="5283200"/>
          </a:xfrm>
          <a:prstGeom prst="ellipse">
            <a:avLst/>
          </a:prstGeom>
          <a:solidFill>
            <a:schemeClr val="bg1"/>
          </a:solidFill>
          <a:ln w="9525">
            <a:solidFill>
              <a:schemeClr val="tx1"/>
            </a:solidFill>
            <a:round/>
            <a:headEnd/>
            <a:tailEnd/>
          </a:ln>
        </p:spPr>
        <p:txBody>
          <a:bodyPr wrap="none" lIns="130622" tIns="65311" rIns="130622" bIns="65311" anchor="ctr"/>
          <a:lstStyle/>
          <a:p>
            <a:endParaRPr lang="en-US"/>
          </a:p>
        </p:txBody>
      </p:sp>
      <p:sp>
        <p:nvSpPr>
          <p:cNvPr id="55300" name="Rectangle 4"/>
          <p:cNvSpPr>
            <a:spLocks noChangeArrowheads="1"/>
          </p:cNvSpPr>
          <p:nvPr/>
        </p:nvSpPr>
        <p:spPr bwMode="auto">
          <a:xfrm>
            <a:off x="2857500" y="2476500"/>
            <a:ext cx="1485900" cy="711200"/>
          </a:xfrm>
          <a:prstGeom prst="rect">
            <a:avLst/>
          </a:prstGeom>
          <a:solidFill>
            <a:schemeClr val="bg1"/>
          </a:solidFill>
          <a:ln w="9525">
            <a:solidFill>
              <a:schemeClr val="tx1"/>
            </a:solidFill>
            <a:miter lim="800000"/>
            <a:headEnd/>
            <a:tailEnd/>
          </a:ln>
        </p:spPr>
        <p:txBody>
          <a:bodyPr wrap="none" lIns="130622" tIns="65311" rIns="130622" bIns="65311" anchor="ctr"/>
          <a:lstStyle/>
          <a:p>
            <a:pPr algn="ctr"/>
            <a:r>
              <a:rPr lang="en-US">
                <a:latin typeface="Helvetica" pitchFamily="34" charset="0"/>
              </a:rPr>
              <a:t>1</a:t>
            </a:r>
          </a:p>
        </p:txBody>
      </p:sp>
      <p:sp>
        <p:nvSpPr>
          <p:cNvPr id="55301" name="Rectangle 5"/>
          <p:cNvSpPr>
            <a:spLocks noChangeArrowheads="1"/>
          </p:cNvSpPr>
          <p:nvPr/>
        </p:nvSpPr>
        <p:spPr bwMode="auto">
          <a:xfrm>
            <a:off x="2628900" y="4000500"/>
            <a:ext cx="1371600" cy="1219200"/>
          </a:xfrm>
          <a:prstGeom prst="rect">
            <a:avLst/>
          </a:prstGeom>
          <a:solidFill>
            <a:schemeClr val="bg1"/>
          </a:solidFill>
          <a:ln w="9525">
            <a:solidFill>
              <a:schemeClr val="tx1"/>
            </a:solidFill>
            <a:miter lim="800000"/>
            <a:headEnd/>
            <a:tailEnd/>
          </a:ln>
        </p:spPr>
        <p:txBody>
          <a:bodyPr wrap="none" lIns="130622" tIns="65311" rIns="130622" bIns="65311" anchor="ctr"/>
          <a:lstStyle/>
          <a:p>
            <a:pPr algn="ctr"/>
            <a:r>
              <a:rPr lang="en-US">
                <a:latin typeface="Helvetica" pitchFamily="34" charset="0"/>
              </a:rPr>
              <a:t>3</a:t>
            </a:r>
          </a:p>
        </p:txBody>
      </p:sp>
      <p:sp>
        <p:nvSpPr>
          <p:cNvPr id="55302" name="Rectangle 6"/>
          <p:cNvSpPr>
            <a:spLocks noChangeArrowheads="1"/>
          </p:cNvSpPr>
          <p:nvPr/>
        </p:nvSpPr>
        <p:spPr bwMode="auto">
          <a:xfrm>
            <a:off x="4800600" y="3289300"/>
            <a:ext cx="1371600" cy="508000"/>
          </a:xfrm>
          <a:prstGeom prst="rect">
            <a:avLst/>
          </a:prstGeom>
          <a:solidFill>
            <a:schemeClr val="bg1"/>
          </a:solidFill>
          <a:ln w="9525">
            <a:solidFill>
              <a:schemeClr val="tx1"/>
            </a:solidFill>
            <a:miter lim="800000"/>
            <a:headEnd/>
            <a:tailEnd/>
          </a:ln>
        </p:spPr>
        <p:txBody>
          <a:bodyPr wrap="none" lIns="130622" tIns="65311" rIns="130622" bIns="65311" anchor="ctr"/>
          <a:lstStyle/>
          <a:p>
            <a:pPr algn="ctr"/>
            <a:r>
              <a:rPr lang="en-US">
                <a:latin typeface="Helvetica" pitchFamily="34" charset="0"/>
              </a:rPr>
              <a:t>2</a:t>
            </a:r>
          </a:p>
        </p:txBody>
      </p:sp>
      <p:sp>
        <p:nvSpPr>
          <p:cNvPr id="55303" name="Rectangle 7"/>
          <p:cNvSpPr>
            <a:spLocks noChangeArrowheads="1"/>
          </p:cNvSpPr>
          <p:nvPr/>
        </p:nvSpPr>
        <p:spPr bwMode="auto">
          <a:xfrm>
            <a:off x="4686300" y="4610100"/>
            <a:ext cx="1371600" cy="711200"/>
          </a:xfrm>
          <a:prstGeom prst="rect">
            <a:avLst/>
          </a:prstGeom>
          <a:solidFill>
            <a:schemeClr val="bg1"/>
          </a:solidFill>
          <a:ln w="9525">
            <a:solidFill>
              <a:schemeClr val="tx1"/>
            </a:solidFill>
            <a:miter lim="800000"/>
            <a:headEnd/>
            <a:tailEnd/>
          </a:ln>
        </p:spPr>
        <p:txBody>
          <a:bodyPr wrap="none" lIns="130622" tIns="65311" rIns="130622" bIns="65311" anchor="ctr"/>
          <a:lstStyle/>
          <a:p>
            <a:pPr algn="ctr"/>
            <a:r>
              <a:rPr lang="en-US">
                <a:latin typeface="Helvetica" pitchFamily="34" charset="0"/>
              </a:rPr>
              <a:t>4</a:t>
            </a:r>
          </a:p>
        </p:txBody>
      </p:sp>
      <p:grpSp>
        <p:nvGrpSpPr>
          <p:cNvPr id="55304" name="Group 24"/>
          <p:cNvGrpSpPr>
            <a:grpSpLocks/>
          </p:cNvGrpSpPr>
          <p:nvPr/>
        </p:nvGrpSpPr>
        <p:grpSpPr bwMode="auto">
          <a:xfrm>
            <a:off x="8458200" y="1562100"/>
            <a:ext cx="1714500" cy="5283200"/>
            <a:chOff x="3888" y="1056"/>
            <a:chExt cx="720" cy="2496"/>
          </a:xfrm>
        </p:grpSpPr>
        <p:grpSp>
          <p:nvGrpSpPr>
            <p:cNvPr id="55307" name="Group 11"/>
            <p:cNvGrpSpPr>
              <a:grpSpLocks/>
            </p:cNvGrpSpPr>
            <p:nvPr/>
          </p:nvGrpSpPr>
          <p:grpSpPr bwMode="auto">
            <a:xfrm>
              <a:off x="3888" y="1056"/>
              <a:ext cx="720" cy="672"/>
              <a:chOff x="3888" y="1056"/>
              <a:chExt cx="720" cy="672"/>
            </a:xfrm>
          </p:grpSpPr>
          <p:sp>
            <p:nvSpPr>
              <p:cNvPr id="55318"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5319" name="Line 9"/>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grpSp>
          <p:nvGrpSpPr>
            <p:cNvPr id="55308" name="Group 12"/>
            <p:cNvGrpSpPr>
              <a:grpSpLocks/>
            </p:cNvGrpSpPr>
            <p:nvPr/>
          </p:nvGrpSpPr>
          <p:grpSpPr bwMode="auto">
            <a:xfrm>
              <a:off x="3888" y="1728"/>
              <a:ext cx="720" cy="672"/>
              <a:chOff x="3888" y="1056"/>
              <a:chExt cx="720" cy="672"/>
            </a:xfrm>
          </p:grpSpPr>
          <p:sp>
            <p:nvSpPr>
              <p:cNvPr id="55316"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5317" name="Line 14"/>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sp>
          <p:nvSpPr>
            <p:cNvPr id="55309" name="Text Box 15"/>
            <p:cNvSpPr txBox="1">
              <a:spLocks noChangeArrowheads="1"/>
            </p:cNvSpPr>
            <p:nvPr/>
          </p:nvSpPr>
          <p:spPr bwMode="auto">
            <a:xfrm>
              <a:off x="4158" y="1161"/>
              <a:ext cx="131" cy="174"/>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1</a:t>
              </a:r>
            </a:p>
          </p:txBody>
        </p:sp>
        <p:sp>
          <p:nvSpPr>
            <p:cNvPr id="55310" name="Text Box 16"/>
            <p:cNvSpPr txBox="1">
              <a:spLocks noChangeArrowheads="1"/>
            </p:cNvSpPr>
            <p:nvPr/>
          </p:nvSpPr>
          <p:spPr bwMode="auto">
            <a:xfrm>
              <a:off x="4160" y="1468"/>
              <a:ext cx="131" cy="174"/>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4</a:t>
              </a:r>
            </a:p>
          </p:txBody>
        </p:sp>
        <p:sp>
          <p:nvSpPr>
            <p:cNvPr id="55311"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5312"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5313" name="Line 19"/>
            <p:cNvSpPr>
              <a:spLocks noChangeShapeType="1"/>
            </p:cNvSpPr>
            <p:nvPr/>
          </p:nvSpPr>
          <p:spPr bwMode="auto">
            <a:xfrm>
              <a:off x="3888" y="2640"/>
              <a:ext cx="720" cy="0"/>
            </a:xfrm>
            <a:prstGeom prst="line">
              <a:avLst/>
            </a:prstGeom>
            <a:noFill/>
            <a:ln w="9525">
              <a:solidFill>
                <a:schemeClr val="tx1"/>
              </a:solidFill>
              <a:round/>
              <a:headEnd/>
              <a:tailEnd/>
            </a:ln>
          </p:spPr>
          <p:txBody>
            <a:bodyPr wrap="none" anchor="ctr"/>
            <a:lstStyle/>
            <a:p>
              <a:endParaRPr lang="en-US"/>
            </a:p>
          </p:txBody>
        </p:sp>
        <p:sp>
          <p:nvSpPr>
            <p:cNvPr id="55314" name="Text Box 20"/>
            <p:cNvSpPr txBox="1">
              <a:spLocks noChangeArrowheads="1"/>
            </p:cNvSpPr>
            <p:nvPr/>
          </p:nvSpPr>
          <p:spPr bwMode="auto">
            <a:xfrm>
              <a:off x="4160" y="2457"/>
              <a:ext cx="131" cy="174"/>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2</a:t>
              </a:r>
            </a:p>
          </p:txBody>
        </p:sp>
        <p:sp>
          <p:nvSpPr>
            <p:cNvPr id="55315" name="Text Box 21"/>
            <p:cNvSpPr txBox="1">
              <a:spLocks noChangeArrowheads="1"/>
            </p:cNvSpPr>
            <p:nvPr/>
          </p:nvSpPr>
          <p:spPr bwMode="auto">
            <a:xfrm>
              <a:off x="4160" y="2917"/>
              <a:ext cx="131" cy="174"/>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3</a:t>
              </a:r>
            </a:p>
          </p:txBody>
        </p:sp>
      </p:grpSp>
      <p:sp>
        <p:nvSpPr>
          <p:cNvPr id="55305" name="Text Box 22"/>
          <p:cNvSpPr txBox="1">
            <a:spLocks noChangeArrowheads="1"/>
          </p:cNvSpPr>
          <p:nvPr/>
        </p:nvSpPr>
        <p:spPr bwMode="auto">
          <a:xfrm>
            <a:off x="3360738" y="7048500"/>
            <a:ext cx="1393825" cy="40798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user space </a:t>
            </a:r>
          </a:p>
        </p:txBody>
      </p:sp>
      <p:sp>
        <p:nvSpPr>
          <p:cNvPr id="55306" name="Text Box 23"/>
          <p:cNvSpPr txBox="1">
            <a:spLocks noChangeArrowheads="1"/>
          </p:cNvSpPr>
          <p:nvPr/>
        </p:nvSpPr>
        <p:spPr bwMode="auto">
          <a:xfrm>
            <a:off x="7915275" y="7048500"/>
            <a:ext cx="2676525" cy="407988"/>
          </a:xfrm>
          <a:prstGeom prst="rect">
            <a:avLst/>
          </a:prstGeom>
          <a:noFill/>
          <a:ln w="9525">
            <a:noFill/>
            <a:miter lim="800000"/>
            <a:headEnd/>
            <a:tailEnd/>
          </a:ln>
        </p:spPr>
        <p:txBody>
          <a:bodyPr wrap="none" lIns="130622" tIns="65311" rIns="130622" bIns="65311" anchor="ctr">
            <a:spAutoFit/>
          </a:bodyPr>
          <a:lstStyle/>
          <a:p>
            <a:pPr algn="ctr">
              <a:spcBef>
                <a:spcPct val="50000"/>
              </a:spcBef>
            </a:pPr>
            <a:r>
              <a:rPr lang="en-US">
                <a:latin typeface="Helvetica" pitchFamily="34" charset="0"/>
              </a:rPr>
              <a:t>physical memory space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2900" smtClean="0"/>
              <a:t>Hardware Address Protection with Base and Limit Registers</a:t>
            </a:r>
          </a:p>
        </p:txBody>
      </p:sp>
      <p:pic>
        <p:nvPicPr>
          <p:cNvPr id="8195" name="Content Placeholder 4" descr="8.02.pdf"/>
          <p:cNvPicPr>
            <a:picLocks noGrp="1" noChangeAspect="1"/>
          </p:cNvPicPr>
          <p:nvPr>
            <p:ph idx="1"/>
          </p:nvPr>
        </p:nvPicPr>
        <p:blipFill>
          <a:blip r:embed="rId2"/>
          <a:srcRect t="-12790" b="-12790"/>
          <a:stretch>
            <a:fillRect/>
          </a:stretch>
        </p:blipFill>
        <p:spPr>
          <a:xfrm>
            <a:off x="2197100" y="2357438"/>
            <a:ext cx="10033000" cy="4910137"/>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166813" y="369888"/>
            <a:ext cx="11863387" cy="768350"/>
          </a:xfrm>
        </p:spPr>
        <p:txBody>
          <a:bodyPr/>
          <a:lstStyle/>
          <a:p>
            <a:pPr eaLnBrk="1" hangingPunct="1"/>
            <a:r>
              <a:rPr lang="en-US" smtClean="0"/>
              <a:t>Segmentation Architecture </a:t>
            </a:r>
          </a:p>
        </p:txBody>
      </p:sp>
      <p:sp>
        <p:nvSpPr>
          <p:cNvPr id="56323" name="Rectangle 3"/>
          <p:cNvSpPr>
            <a:spLocks noGrp="1" noChangeArrowheads="1"/>
          </p:cNvSpPr>
          <p:nvPr>
            <p:ph type="body" idx="1"/>
          </p:nvPr>
        </p:nvSpPr>
        <p:spPr>
          <a:xfrm>
            <a:off x="1143000" y="1646238"/>
            <a:ext cx="11601450" cy="6737350"/>
          </a:xfrm>
        </p:spPr>
        <p:txBody>
          <a:bodyPr/>
          <a:lstStyle/>
          <a:p>
            <a:pPr>
              <a:tabLst>
                <a:tab pos="2614613" algn="l"/>
                <a:tab pos="4081463" algn="ctr"/>
              </a:tabLst>
            </a:pPr>
            <a:r>
              <a:rPr lang="en-US" smtClean="0"/>
              <a:t>Logical address consists of a two tuple:</a:t>
            </a:r>
          </a:p>
          <a:p>
            <a:pPr>
              <a:buFont typeface="Monotype Sorts" charset="2"/>
              <a:buNone/>
              <a:tabLst>
                <a:tab pos="2614613" algn="l"/>
                <a:tab pos="4081463" algn="ctr"/>
              </a:tabLst>
            </a:pPr>
            <a:r>
              <a:rPr lang="en-US" smtClean="0"/>
              <a:t>		&lt;segment-number, offset&gt;,</a:t>
            </a:r>
          </a:p>
          <a:p>
            <a:pPr>
              <a:buFont typeface="Monotype Sorts" charset="2"/>
              <a:buNone/>
              <a:tabLst>
                <a:tab pos="2614613" algn="l"/>
                <a:tab pos="4081463" algn="ctr"/>
              </a:tabLst>
            </a:pPr>
            <a:endParaRPr lang="en-US" sz="1100" smtClean="0"/>
          </a:p>
          <a:p>
            <a:pPr>
              <a:tabLst>
                <a:tab pos="2614613" algn="l"/>
                <a:tab pos="4081463" algn="ctr"/>
              </a:tabLst>
            </a:pPr>
            <a:r>
              <a:rPr lang="en-US" b="1" smtClean="0">
                <a:solidFill>
                  <a:srgbClr val="3366FF"/>
                </a:solidFill>
              </a:rPr>
              <a:t>Segment table</a:t>
            </a:r>
            <a:r>
              <a:rPr lang="en-US" smtClean="0">
                <a:solidFill>
                  <a:srgbClr val="3366FF"/>
                </a:solidFill>
              </a:rPr>
              <a:t> </a:t>
            </a:r>
            <a:r>
              <a:rPr lang="en-US" smtClean="0"/>
              <a:t>– maps two-dimensional physical addresses; each table entry has:</a:t>
            </a:r>
          </a:p>
          <a:p>
            <a:pPr lvl="1">
              <a:tabLst>
                <a:tab pos="2614613" algn="l"/>
                <a:tab pos="4081463" algn="ctr"/>
              </a:tabLst>
            </a:pPr>
            <a:r>
              <a:rPr lang="en-US" b="1" smtClean="0">
                <a:solidFill>
                  <a:srgbClr val="3366FF"/>
                </a:solidFill>
              </a:rPr>
              <a:t>base</a:t>
            </a:r>
            <a:r>
              <a:rPr lang="en-US" smtClean="0">
                <a:solidFill>
                  <a:srgbClr val="3366FF"/>
                </a:solidFill>
              </a:rPr>
              <a:t> </a:t>
            </a:r>
            <a:r>
              <a:rPr lang="en-US" smtClean="0"/>
              <a:t>– contains the starting physical address where the segments reside in memory</a:t>
            </a:r>
          </a:p>
          <a:p>
            <a:pPr lvl="1">
              <a:tabLst>
                <a:tab pos="2614613" algn="l"/>
                <a:tab pos="4081463" algn="ctr"/>
              </a:tabLst>
            </a:pPr>
            <a:r>
              <a:rPr lang="en-US" b="1" smtClean="0">
                <a:solidFill>
                  <a:srgbClr val="3366FF"/>
                </a:solidFill>
              </a:rPr>
              <a:t>limit</a:t>
            </a:r>
            <a:r>
              <a:rPr lang="en-US" smtClean="0">
                <a:solidFill>
                  <a:srgbClr val="3366FF"/>
                </a:solidFill>
              </a:rPr>
              <a:t> </a:t>
            </a:r>
            <a:r>
              <a:rPr lang="en-US" smtClean="0"/>
              <a:t>– specifies the length of the segment</a:t>
            </a:r>
          </a:p>
          <a:p>
            <a:pPr lvl="1">
              <a:tabLst>
                <a:tab pos="2614613" algn="l"/>
                <a:tab pos="4081463" algn="ctr"/>
              </a:tabLst>
            </a:pPr>
            <a:endParaRPr lang="en-US" sz="1100" smtClean="0"/>
          </a:p>
          <a:p>
            <a:pPr>
              <a:tabLst>
                <a:tab pos="2614613" algn="l"/>
                <a:tab pos="4081463" algn="ctr"/>
              </a:tabLst>
            </a:pPr>
            <a:r>
              <a:rPr lang="en-US" b="1" smtClean="0">
                <a:solidFill>
                  <a:srgbClr val="3366FF"/>
                </a:solidFill>
              </a:rPr>
              <a:t>Segment-table base register (STBR)</a:t>
            </a:r>
            <a:r>
              <a:rPr lang="en-US" smtClean="0">
                <a:solidFill>
                  <a:srgbClr val="3366FF"/>
                </a:solidFill>
              </a:rPr>
              <a:t> </a:t>
            </a:r>
            <a:r>
              <a:rPr lang="en-US" smtClean="0"/>
              <a:t>points to the segment table’s location in memory</a:t>
            </a:r>
          </a:p>
          <a:p>
            <a:pPr>
              <a:tabLst>
                <a:tab pos="2614613" algn="l"/>
                <a:tab pos="4081463" algn="ctr"/>
              </a:tabLst>
            </a:pPr>
            <a:endParaRPr lang="en-US" sz="1100" smtClean="0"/>
          </a:p>
          <a:p>
            <a:pPr>
              <a:tabLst>
                <a:tab pos="2614613" algn="l"/>
                <a:tab pos="4081463" algn="ctr"/>
              </a:tabLst>
            </a:pPr>
            <a:r>
              <a:rPr lang="en-US" b="1" smtClean="0">
                <a:solidFill>
                  <a:srgbClr val="3366FF"/>
                </a:solidFill>
              </a:rPr>
              <a:t>Segment-table length register (STLR)</a:t>
            </a:r>
            <a:r>
              <a:rPr lang="en-US" smtClean="0">
                <a:solidFill>
                  <a:srgbClr val="3366FF"/>
                </a:solidFill>
              </a:rPr>
              <a:t> </a:t>
            </a:r>
            <a:r>
              <a:rPr lang="en-US" smtClean="0"/>
              <a:t>indicates number of segments used by a program;</a:t>
            </a:r>
          </a:p>
          <a:p>
            <a:pPr>
              <a:buFont typeface="Monotype Sorts" charset="2"/>
              <a:buNone/>
              <a:tabLst>
                <a:tab pos="2614613" algn="l"/>
                <a:tab pos="4081463" algn="ctr"/>
              </a:tabLst>
            </a:pPr>
            <a:r>
              <a:rPr lang="en-US" smtClean="0"/>
              <a:t>	                  segment number </a:t>
            </a:r>
            <a:r>
              <a:rPr lang="en-US" b="1" i="1" smtClean="0">
                <a:solidFill>
                  <a:srgbClr val="FF0000"/>
                </a:solidFill>
              </a:rPr>
              <a:t>s</a:t>
            </a:r>
            <a:r>
              <a:rPr lang="en-US" smtClean="0"/>
              <a:t> is legal if </a:t>
            </a:r>
            <a:r>
              <a:rPr lang="en-US" b="1" i="1" smtClean="0">
                <a:solidFill>
                  <a:srgbClr val="FF0000"/>
                </a:solidFill>
              </a:rPr>
              <a:t>s</a:t>
            </a:r>
            <a:r>
              <a:rPr lang="en-US" smtClean="0"/>
              <a:t> &lt; </a:t>
            </a:r>
            <a:r>
              <a:rPr lang="en-US" b="1" smtClean="0">
                <a:solidFill>
                  <a:srgbClr val="FF0000"/>
                </a:solidFill>
              </a:rPr>
              <a:t>STLR</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285875" y="369888"/>
            <a:ext cx="11744325" cy="768350"/>
          </a:xfrm>
        </p:spPr>
        <p:txBody>
          <a:bodyPr/>
          <a:lstStyle/>
          <a:p>
            <a:pPr eaLnBrk="1" hangingPunct="1"/>
            <a:r>
              <a:rPr lang="en-US" smtClean="0"/>
              <a:t>Segmentation Architecture (Cont.)</a:t>
            </a:r>
          </a:p>
        </p:txBody>
      </p:sp>
      <p:sp>
        <p:nvSpPr>
          <p:cNvPr id="57347" name="Rectangle 3"/>
          <p:cNvSpPr>
            <a:spLocks noGrp="1" noChangeArrowheads="1"/>
          </p:cNvSpPr>
          <p:nvPr>
            <p:ph type="body" idx="1"/>
          </p:nvPr>
        </p:nvSpPr>
        <p:spPr>
          <a:xfrm>
            <a:off x="1228725" y="1970088"/>
            <a:ext cx="11447463" cy="5959475"/>
          </a:xfrm>
        </p:spPr>
        <p:txBody>
          <a:bodyPr/>
          <a:lstStyle/>
          <a:p>
            <a:r>
              <a:rPr lang="en-US" smtClean="0"/>
              <a:t>Protection</a:t>
            </a:r>
          </a:p>
          <a:p>
            <a:pPr lvl="1"/>
            <a:r>
              <a:rPr lang="en-US" smtClean="0"/>
              <a:t>With each entry in segment table associate:</a:t>
            </a:r>
          </a:p>
          <a:p>
            <a:pPr lvl="2"/>
            <a:r>
              <a:rPr lang="en-US" smtClean="0"/>
              <a:t>validation bit = 0 </a:t>
            </a:r>
            <a:r>
              <a:rPr lang="en-US" smtClean="0">
                <a:sym typeface="Symbol" pitchFamily="18" charset="2"/>
              </a:rPr>
              <a:t> illegal segment</a:t>
            </a:r>
          </a:p>
          <a:p>
            <a:pPr lvl="2"/>
            <a:r>
              <a:rPr lang="en-US" smtClean="0">
                <a:sym typeface="Symbol" pitchFamily="18" charset="2"/>
              </a:rPr>
              <a:t>read/write/execute privileges</a:t>
            </a:r>
          </a:p>
          <a:p>
            <a:pPr lvl="2"/>
            <a:endParaRPr lang="en-US" smtClean="0">
              <a:sym typeface="Symbol" pitchFamily="18" charset="2"/>
            </a:endParaRPr>
          </a:p>
          <a:p>
            <a:r>
              <a:rPr lang="en-US" smtClean="0"/>
              <a:t>Protection bits associated with segments; code sharing occurs at segment level</a:t>
            </a:r>
          </a:p>
          <a:p>
            <a:endParaRPr lang="en-US" smtClean="0"/>
          </a:p>
          <a:p>
            <a:r>
              <a:rPr lang="en-US" smtClean="0"/>
              <a:t>Since segments vary in length, memory allocation is a dynamic storage-allocation problem</a:t>
            </a:r>
          </a:p>
          <a:p>
            <a:endParaRPr lang="en-US" smtClean="0"/>
          </a:p>
          <a:p>
            <a:r>
              <a:rPr lang="en-US" smtClean="0"/>
              <a:t>A segmentation example is shown in the following diagram</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Segmentation Hardware</a:t>
            </a:r>
            <a:endParaRPr lang="en-US" sz="3400" smtClean="0"/>
          </a:p>
        </p:txBody>
      </p:sp>
      <p:pic>
        <p:nvPicPr>
          <p:cNvPr id="58371" name="Picture 4" descr="8"/>
          <p:cNvPicPr>
            <a:picLocks noChangeAspect="1" noChangeArrowheads="1"/>
          </p:cNvPicPr>
          <p:nvPr/>
        </p:nvPicPr>
        <p:blipFill>
          <a:blip r:embed="rId3"/>
          <a:srcRect/>
          <a:stretch>
            <a:fillRect/>
          </a:stretch>
        </p:blipFill>
        <p:spPr bwMode="auto">
          <a:xfrm>
            <a:off x="1427163" y="1484313"/>
            <a:ext cx="10382250" cy="647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166813" y="369888"/>
            <a:ext cx="11863387" cy="768350"/>
          </a:xfrm>
        </p:spPr>
        <p:txBody>
          <a:bodyPr/>
          <a:lstStyle/>
          <a:p>
            <a:pPr eaLnBrk="1" hangingPunct="1"/>
            <a:r>
              <a:rPr lang="en-US" smtClean="0"/>
              <a:t>Example of Segmentation</a:t>
            </a:r>
            <a:endParaRPr lang="en-US" sz="3400" smtClean="0"/>
          </a:p>
        </p:txBody>
      </p:sp>
      <p:pic>
        <p:nvPicPr>
          <p:cNvPr id="59395" name="Picture 5" descr="8"/>
          <p:cNvPicPr>
            <a:picLocks noChangeAspect="1" noChangeArrowheads="1"/>
          </p:cNvPicPr>
          <p:nvPr/>
        </p:nvPicPr>
        <p:blipFill>
          <a:blip r:embed="rId3"/>
          <a:srcRect/>
          <a:stretch>
            <a:fillRect/>
          </a:stretch>
        </p:blipFill>
        <p:spPr bwMode="auto">
          <a:xfrm>
            <a:off x="2271713" y="1435100"/>
            <a:ext cx="8624887" cy="669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619250" y="369888"/>
            <a:ext cx="11410950" cy="768350"/>
          </a:xfrm>
        </p:spPr>
        <p:txBody>
          <a:bodyPr/>
          <a:lstStyle/>
          <a:p>
            <a:pPr eaLnBrk="1" hangingPunct="1"/>
            <a:r>
              <a:rPr lang="en-US" smtClean="0"/>
              <a:t>Example: The Intel Pentium</a:t>
            </a:r>
          </a:p>
        </p:txBody>
      </p:sp>
      <p:sp>
        <p:nvSpPr>
          <p:cNvPr id="60419" name="Rectangle 3"/>
          <p:cNvSpPr>
            <a:spLocks noGrp="1" noChangeArrowheads="1"/>
          </p:cNvSpPr>
          <p:nvPr>
            <p:ph type="body" idx="1"/>
          </p:nvPr>
        </p:nvSpPr>
        <p:spPr>
          <a:xfrm>
            <a:off x="1209675" y="1644650"/>
            <a:ext cx="11615738" cy="6040438"/>
          </a:xfrm>
        </p:spPr>
        <p:txBody>
          <a:bodyPr/>
          <a:lstStyle/>
          <a:p>
            <a:r>
              <a:rPr lang="en-US" smtClean="0"/>
              <a:t>Supports both segmentation and segmentation with paging</a:t>
            </a:r>
          </a:p>
          <a:p>
            <a:pPr lvl="1"/>
            <a:r>
              <a:rPr lang="en-US" smtClean="0"/>
              <a:t>Each segment can be 4 GB</a:t>
            </a:r>
          </a:p>
          <a:p>
            <a:pPr lvl="1"/>
            <a:r>
              <a:rPr lang="en-US" smtClean="0"/>
              <a:t>Up to 16 K segments per process</a:t>
            </a:r>
          </a:p>
          <a:p>
            <a:pPr lvl="1"/>
            <a:r>
              <a:rPr lang="en-US" smtClean="0"/>
              <a:t>Divided into two partitions</a:t>
            </a:r>
          </a:p>
          <a:p>
            <a:pPr lvl="2"/>
            <a:r>
              <a:rPr lang="en-US" smtClean="0"/>
              <a:t>First partition of up to 8 K segments are private to process (kept in </a:t>
            </a:r>
            <a:r>
              <a:rPr lang="en-US" b="1" smtClean="0">
                <a:solidFill>
                  <a:srgbClr val="3366FF"/>
                </a:solidFill>
              </a:rPr>
              <a:t>local descriptor table LDT</a:t>
            </a:r>
            <a:r>
              <a:rPr lang="en-US" smtClean="0"/>
              <a:t>)</a:t>
            </a:r>
          </a:p>
          <a:p>
            <a:pPr lvl="2"/>
            <a:r>
              <a:rPr lang="en-US" smtClean="0"/>
              <a:t>Second partition of up to 8K segments shared among all processes (kept in </a:t>
            </a:r>
            <a:r>
              <a:rPr lang="en-US" b="1" smtClean="0">
                <a:solidFill>
                  <a:srgbClr val="3366FF"/>
                </a:solidFill>
              </a:rPr>
              <a:t>global descriptor table GDT</a:t>
            </a:r>
            <a:r>
              <a:rPr lang="en-US" smtClean="0"/>
              <a:t>)</a:t>
            </a:r>
          </a:p>
          <a:p>
            <a:endParaRPr lang="en-US" smtClean="0"/>
          </a:p>
          <a:p>
            <a:r>
              <a:rPr lang="en-US" smtClean="0"/>
              <a:t>CPU generates logical address</a:t>
            </a:r>
          </a:p>
          <a:p>
            <a:pPr lvl="1"/>
            <a:r>
              <a:rPr lang="en-US" smtClean="0"/>
              <a:t>Given to segmentation unit</a:t>
            </a:r>
          </a:p>
          <a:p>
            <a:pPr lvl="2"/>
            <a:r>
              <a:rPr lang="en-US" smtClean="0"/>
              <a:t>Which produces linear addresses </a:t>
            </a:r>
          </a:p>
          <a:p>
            <a:pPr lvl="1"/>
            <a:r>
              <a:rPr lang="en-US" smtClean="0"/>
              <a:t>Linear address given to paging unit</a:t>
            </a:r>
          </a:p>
          <a:p>
            <a:pPr lvl="2"/>
            <a:r>
              <a:rPr lang="en-US" smtClean="0"/>
              <a:t>Which generates physical address in main memory</a:t>
            </a:r>
          </a:p>
          <a:p>
            <a:pPr lvl="2"/>
            <a:r>
              <a:rPr lang="en-US" smtClean="0"/>
              <a:t>Paging units form equivalent of MMU</a:t>
            </a:r>
          </a:p>
          <a:p>
            <a:pPr lvl="2"/>
            <a:r>
              <a:rPr lang="en-US" smtClean="0"/>
              <a:t>Pages sizes can be 4 KB or 4 MB</a:t>
            </a:r>
          </a:p>
          <a:p>
            <a:endParaRPr lang="en-US"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Logical to physical address translation in Pentium</a:t>
            </a:r>
            <a:endParaRPr lang="en-US" sz="3600" dirty="0"/>
          </a:p>
        </p:txBody>
      </p:sp>
      <p:pic>
        <p:nvPicPr>
          <p:cNvPr id="4" name="Picture 5"/>
          <p:cNvPicPr>
            <a:picLocks noGrp="1" noChangeAspect="1" noChangeArrowheads="1"/>
          </p:cNvPicPr>
          <p:nvPr>
            <p:ph idx="1"/>
          </p:nvPr>
        </p:nvPicPr>
        <p:blipFill>
          <a:blip r:embed="rId2"/>
          <a:srcRect/>
          <a:stretch>
            <a:fillRect/>
          </a:stretch>
        </p:blipFill>
        <p:spPr bwMode="auto">
          <a:xfrm>
            <a:off x="2480578" y="4012315"/>
            <a:ext cx="9802593" cy="1305107"/>
          </a:xfrm>
          <a:prstGeom prst="rect">
            <a:avLst/>
          </a:prstGeom>
          <a:noFill/>
          <a:ln w="9525">
            <a:noFill/>
            <a:miter lim="800000"/>
            <a:headEnd/>
            <a:tailEnd/>
          </a:ln>
        </p:spPr>
      </p:pic>
    </p:spTree>
    <p:extLst>
      <p:ext uri="{BB962C8B-B14F-4D97-AF65-F5344CB8AC3E}">
        <p14:creationId xmlns:p14="http://schemas.microsoft.com/office/powerpoint/2010/main" val="2362326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address of segmentation</a:t>
            </a:r>
            <a:endParaRPr lang="en-US" dirty="0"/>
          </a:p>
        </p:txBody>
      </p:sp>
      <p:sp>
        <p:nvSpPr>
          <p:cNvPr id="3" name="Content Placeholder 2"/>
          <p:cNvSpPr>
            <a:spLocks noGrp="1"/>
          </p:cNvSpPr>
          <p:nvPr>
            <p:ph idx="1"/>
          </p:nvPr>
        </p:nvSpPr>
        <p:spPr/>
        <p:txBody>
          <a:bodyPr/>
          <a:lstStyle/>
          <a:p>
            <a:r>
              <a:rPr lang="en-US" dirty="0" smtClean="0"/>
              <a:t>Each entry in the LDT and GDT consists of an 8 byte segment descriptor with detailed information about a particular segment, including the base location and limit of that segment</a:t>
            </a:r>
          </a:p>
          <a:p>
            <a:endParaRPr lang="en-US" dirty="0" smtClean="0"/>
          </a:p>
          <a:p>
            <a:r>
              <a:rPr lang="en-US" dirty="0" smtClean="0"/>
              <a:t>The </a:t>
            </a:r>
            <a:r>
              <a:rPr lang="en-US" dirty="0" smtClean="0"/>
              <a:t>logical address is a pair (selector, offset) where the selector is a 16 bit number.</a:t>
            </a:r>
          </a:p>
          <a:p>
            <a:pPr lvl="1"/>
            <a:r>
              <a:rPr lang="en-US" dirty="0" smtClean="0"/>
              <a:t>13bits- s</a:t>
            </a:r>
          </a:p>
          <a:p>
            <a:pPr lvl="1"/>
            <a:r>
              <a:rPr lang="en-US" dirty="0" smtClean="0"/>
              <a:t>1 bit-g</a:t>
            </a:r>
          </a:p>
          <a:p>
            <a:pPr lvl="1"/>
            <a:r>
              <a:rPr lang="en-US" dirty="0" smtClean="0"/>
              <a:t>2 bits- </a:t>
            </a:r>
            <a:r>
              <a:rPr lang="en-US" dirty="0" smtClean="0"/>
              <a:t>p</a:t>
            </a:r>
          </a:p>
          <a:p>
            <a:pPr lvl="1"/>
            <a:r>
              <a:rPr lang="en-US" dirty="0" smtClean="0"/>
              <a:t>S </a:t>
            </a:r>
            <a:r>
              <a:rPr lang="en-US" dirty="0" smtClean="0"/>
              <a:t>gives the segment number, g indicates whether the segment is in GDT or LDT and p deals with protection</a:t>
            </a:r>
            <a:r>
              <a:rPr lang="en-US" dirty="0" smtClean="0"/>
              <a:t>.</a:t>
            </a:r>
          </a:p>
          <a:p>
            <a:pPr marL="652462" lvl="1" indent="0">
              <a:buNone/>
            </a:pPr>
            <a:endParaRPr lang="en-US" dirty="0" smtClean="0"/>
          </a:p>
          <a:p>
            <a:r>
              <a:rPr lang="en-US" dirty="0" smtClean="0"/>
              <a:t>Offset is a 32 bit number specifying the location of the byte or word within the segment in question.</a:t>
            </a:r>
          </a:p>
          <a:p>
            <a:r>
              <a:rPr lang="en-US" dirty="0" smtClean="0"/>
              <a:t>The machine has 6 segment registers, allowing six segments to be </a:t>
            </a:r>
            <a:r>
              <a:rPr lang="en-US" dirty="0" smtClean="0"/>
              <a:t>addressed </a:t>
            </a:r>
            <a:r>
              <a:rPr lang="en-US" dirty="0" smtClean="0"/>
              <a:t>at any one time by a process.</a:t>
            </a:r>
          </a:p>
          <a:p>
            <a:r>
              <a:rPr lang="en-US" dirty="0" smtClean="0"/>
              <a:t>It also has size 8 byte </a:t>
            </a:r>
            <a:r>
              <a:rPr lang="en-US" dirty="0" err="1" smtClean="0"/>
              <a:t>microprogram</a:t>
            </a:r>
            <a:r>
              <a:rPr lang="en-US" dirty="0" smtClean="0"/>
              <a:t> registers to hold the corresponding descriptors from either LDT or GDT.</a:t>
            </a:r>
          </a:p>
          <a:p>
            <a:r>
              <a:rPr lang="en-US" dirty="0" smtClean="0"/>
              <a:t>This cache lets the Pentium avoid having to read the descriptor from memory for every memory reference.</a:t>
            </a:r>
            <a:endParaRPr lang="en-US" dirty="0"/>
          </a:p>
        </p:txBody>
      </p:sp>
    </p:spTree>
    <p:extLst>
      <p:ext uri="{BB962C8B-B14F-4D97-AF65-F5344CB8AC3E}">
        <p14:creationId xmlns:p14="http://schemas.microsoft.com/office/powerpoint/2010/main" val="2739150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address of Paging</a:t>
            </a:r>
            <a:endParaRPr lang="en-US" dirty="0"/>
          </a:p>
        </p:txBody>
      </p:sp>
      <p:sp>
        <p:nvSpPr>
          <p:cNvPr id="3" name="Content Placeholder 2"/>
          <p:cNvSpPr>
            <a:spLocks noGrp="1"/>
          </p:cNvSpPr>
          <p:nvPr>
            <p:ph idx="1"/>
          </p:nvPr>
        </p:nvSpPr>
        <p:spPr/>
        <p:txBody>
          <a:bodyPr/>
          <a:lstStyle/>
          <a:p>
            <a:r>
              <a:rPr lang="en-US" dirty="0" smtClean="0"/>
              <a:t>The linear address on Pentium is 32 bits long and is formed as follows:</a:t>
            </a:r>
          </a:p>
          <a:p>
            <a:r>
              <a:rPr lang="en-US" dirty="0" smtClean="0"/>
              <a:t>The segment register points to the appropriate entry in LDT or GDT.</a:t>
            </a:r>
          </a:p>
          <a:p>
            <a:r>
              <a:rPr lang="en-US" dirty="0" smtClean="0"/>
              <a:t>The base and limit information about the segment in question is used to generate a linear address.</a:t>
            </a:r>
          </a:p>
          <a:p>
            <a:r>
              <a:rPr lang="en-US" dirty="0" smtClean="0"/>
              <a:t>First the limit is used to check for address validity.</a:t>
            </a:r>
          </a:p>
          <a:p>
            <a:r>
              <a:rPr lang="en-US" dirty="0" smtClean="0"/>
              <a:t>If the address is not valid, a memory fault is generated resulting in trap to OS.</a:t>
            </a:r>
          </a:p>
          <a:p>
            <a:r>
              <a:rPr lang="en-US" dirty="0" smtClean="0"/>
              <a:t>If valid, then the value of offset is added to the value of the base, resulting in 32 bit linear address.</a:t>
            </a:r>
            <a:endParaRPr lang="en-US" dirty="0"/>
          </a:p>
        </p:txBody>
      </p:sp>
    </p:spTree>
    <p:extLst>
      <p:ext uri="{BB962C8B-B14F-4D97-AF65-F5344CB8AC3E}">
        <p14:creationId xmlns:p14="http://schemas.microsoft.com/office/powerpoint/2010/main" val="217369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604963" y="392113"/>
            <a:ext cx="11506200" cy="825500"/>
          </a:xfrm>
        </p:spPr>
        <p:txBody>
          <a:bodyPr/>
          <a:lstStyle/>
          <a:p>
            <a:pPr eaLnBrk="1" hangingPunct="1"/>
            <a:r>
              <a:rPr lang="en-US" sz="4000" smtClean="0"/>
              <a:t>Logical to Physical Address </a:t>
            </a:r>
            <a:br>
              <a:rPr lang="en-US" sz="4000" smtClean="0"/>
            </a:br>
            <a:r>
              <a:rPr lang="en-US" sz="4000" smtClean="0"/>
              <a:t>Translation in Pentium</a:t>
            </a:r>
          </a:p>
        </p:txBody>
      </p:sp>
      <p:pic>
        <p:nvPicPr>
          <p:cNvPr id="61443" name="Picture 4"/>
          <p:cNvPicPr>
            <a:picLocks noChangeAspect="1" noChangeArrowheads="1"/>
          </p:cNvPicPr>
          <p:nvPr/>
        </p:nvPicPr>
        <p:blipFill>
          <a:blip r:embed="rId3"/>
          <a:srcRect l="638" t="35571" r="661" b="35571"/>
          <a:stretch>
            <a:fillRect/>
          </a:stretch>
        </p:blipFill>
        <p:spPr bwMode="auto">
          <a:xfrm>
            <a:off x="2263712" y="3312732"/>
            <a:ext cx="8709025" cy="1698625"/>
          </a:xfrm>
          <a:prstGeom prst="rect">
            <a:avLst/>
          </a:prstGeom>
          <a:noFill/>
          <a:ln w="38100" cmpd="dbl">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793875" y="369888"/>
            <a:ext cx="11236325" cy="768350"/>
          </a:xfrm>
        </p:spPr>
        <p:txBody>
          <a:bodyPr/>
          <a:lstStyle/>
          <a:p>
            <a:pPr eaLnBrk="1" hangingPunct="1"/>
            <a:r>
              <a:rPr lang="en-US" smtClean="0"/>
              <a:t>Intel Pentium Segmentation</a:t>
            </a:r>
          </a:p>
        </p:txBody>
      </p:sp>
      <p:pic>
        <p:nvPicPr>
          <p:cNvPr id="62467" name="Picture 4" descr="8"/>
          <p:cNvPicPr>
            <a:picLocks noChangeAspect="1" noChangeArrowheads="1"/>
          </p:cNvPicPr>
          <p:nvPr/>
        </p:nvPicPr>
        <p:blipFill>
          <a:blip r:embed="rId3"/>
          <a:srcRect/>
          <a:stretch>
            <a:fillRect/>
          </a:stretch>
        </p:blipFill>
        <p:spPr bwMode="auto">
          <a:xfrm>
            <a:off x="1400175" y="2093913"/>
            <a:ext cx="10891838"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Address Binding</a:t>
            </a:r>
          </a:p>
        </p:txBody>
      </p:sp>
      <p:sp>
        <p:nvSpPr>
          <p:cNvPr id="9219" name="Content Placeholder 2"/>
          <p:cNvSpPr>
            <a:spLocks noGrp="1"/>
          </p:cNvSpPr>
          <p:nvPr>
            <p:ph idx="1"/>
          </p:nvPr>
        </p:nvSpPr>
        <p:spPr/>
        <p:txBody>
          <a:bodyPr/>
          <a:lstStyle/>
          <a:p>
            <a:r>
              <a:rPr kumimoji="0" lang="en-US" smtClean="0"/>
              <a:t>Inconvenient to have first user process physical address always at 0000 </a:t>
            </a:r>
          </a:p>
          <a:p>
            <a:pPr lvl="1"/>
            <a:r>
              <a:rPr kumimoji="0" lang="en-US" smtClean="0"/>
              <a:t>How can it not be?</a:t>
            </a:r>
            <a:endParaRPr lang="en-US" smtClean="0"/>
          </a:p>
          <a:p>
            <a:r>
              <a:rPr kumimoji="0" lang="en-US" smtClean="0"/>
              <a:t>Further, addresses represented in different ways at different stages of a program’s life</a:t>
            </a:r>
          </a:p>
          <a:p>
            <a:pPr lvl="1"/>
            <a:r>
              <a:rPr kumimoji="0" lang="en-US" smtClean="0"/>
              <a:t>Source code addresses usually symbolic</a:t>
            </a:r>
          </a:p>
          <a:p>
            <a:pPr lvl="1"/>
            <a:r>
              <a:rPr kumimoji="0" lang="en-US" smtClean="0"/>
              <a:t>Compiled code addresses </a:t>
            </a:r>
            <a:r>
              <a:rPr kumimoji="0" lang="en-US" b="1" smtClean="0">
                <a:solidFill>
                  <a:srgbClr val="0000FF"/>
                </a:solidFill>
              </a:rPr>
              <a:t>bind </a:t>
            </a:r>
            <a:r>
              <a:rPr kumimoji="0" lang="en-US" smtClean="0"/>
              <a:t>to relocatable addresses</a:t>
            </a:r>
          </a:p>
          <a:p>
            <a:pPr lvl="2"/>
            <a:r>
              <a:rPr kumimoji="0" lang="en-US" smtClean="0"/>
              <a:t>i.e. “14 bytes from beginning of this module”</a:t>
            </a:r>
          </a:p>
          <a:p>
            <a:pPr lvl="1"/>
            <a:r>
              <a:rPr kumimoji="0" lang="en-US" smtClean="0"/>
              <a:t>Linker or loader will bind relocatable addresses to absolute addresses</a:t>
            </a:r>
          </a:p>
          <a:p>
            <a:pPr lvl="2"/>
            <a:r>
              <a:rPr kumimoji="0" lang="en-US" smtClean="0"/>
              <a:t>i.e. 74014</a:t>
            </a:r>
          </a:p>
          <a:p>
            <a:pPr lvl="1"/>
            <a:r>
              <a:rPr kumimoji="0" lang="en-US" smtClean="0"/>
              <a:t>Each binding maps one address space to another</a:t>
            </a:r>
          </a:p>
          <a:p>
            <a:pPr>
              <a:buFont typeface="Monotype Sorts" charset="2"/>
              <a:buNone/>
            </a:pPr>
            <a:endParaRPr kumimoji="0" lang="en-US" smtClean="0"/>
          </a:p>
          <a:p>
            <a:pPr lvl="1"/>
            <a:endParaRPr kumimoji="0" 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27138" y="369888"/>
            <a:ext cx="11803062" cy="768350"/>
          </a:xfrm>
        </p:spPr>
        <p:txBody>
          <a:bodyPr/>
          <a:lstStyle/>
          <a:p>
            <a:pPr eaLnBrk="1" hangingPunct="1"/>
            <a:r>
              <a:rPr lang="en-US" smtClean="0"/>
              <a:t>Pentium Paging Architecture</a:t>
            </a:r>
          </a:p>
        </p:txBody>
      </p:sp>
      <p:pic>
        <p:nvPicPr>
          <p:cNvPr id="63491" name="Picture 4"/>
          <p:cNvPicPr>
            <a:picLocks noChangeAspect="1" noChangeArrowheads="1"/>
          </p:cNvPicPr>
          <p:nvPr/>
        </p:nvPicPr>
        <p:blipFill>
          <a:blip r:embed="rId3"/>
          <a:srcRect/>
          <a:stretch>
            <a:fillRect/>
          </a:stretch>
        </p:blipFill>
        <p:spPr bwMode="auto">
          <a:xfrm>
            <a:off x="1517905" y="1138238"/>
            <a:ext cx="11512295" cy="5280850"/>
          </a:xfrm>
          <a:prstGeom prst="rect">
            <a:avLst/>
          </a:prstGeom>
          <a:noFill/>
          <a:ln w="9525">
            <a:noFill/>
            <a:miter lim="800000"/>
            <a:headEnd/>
            <a:tailEnd/>
          </a:ln>
        </p:spPr>
      </p:pic>
      <p:sp>
        <p:nvSpPr>
          <p:cNvPr id="2" name="TextBox 1"/>
          <p:cNvSpPr txBox="1"/>
          <p:nvPr/>
        </p:nvSpPr>
        <p:spPr>
          <a:xfrm>
            <a:off x="609600" y="7187438"/>
            <a:ext cx="12858750" cy="923330"/>
          </a:xfrm>
          <a:prstGeom prst="rect">
            <a:avLst/>
          </a:prstGeom>
          <a:noFill/>
        </p:spPr>
        <p:txBody>
          <a:bodyPr wrap="square" rtlCol="0">
            <a:spAutoFit/>
          </a:bodyPr>
          <a:lstStyle/>
          <a:p>
            <a:r>
              <a:rPr lang="en-US" dirty="0" smtClean="0"/>
              <a:t>One entry in page directory is the page size which if set indicates that the size of the page frame is 4MB else</a:t>
            </a:r>
          </a:p>
          <a:p>
            <a:r>
              <a:rPr lang="en-US" dirty="0" smtClean="0"/>
              <a:t> 4KB. If this flag is set the page directory points directly to the 4MB page frame bypassing the inner page </a:t>
            </a:r>
          </a:p>
          <a:p>
            <a:r>
              <a:rPr lang="en-US" dirty="0" smtClean="0"/>
              <a:t>table and the 22 low order bits in the linear address refer to the offset in the 4MB page frame.</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665288" y="369888"/>
            <a:ext cx="11364912" cy="768350"/>
          </a:xfrm>
        </p:spPr>
        <p:txBody>
          <a:bodyPr/>
          <a:lstStyle/>
          <a:p>
            <a:pPr eaLnBrk="1" hangingPunct="1"/>
            <a:r>
              <a:rPr lang="en-US" smtClean="0"/>
              <a:t>Linear Address in Linux</a:t>
            </a:r>
          </a:p>
        </p:txBody>
      </p:sp>
      <p:sp>
        <p:nvSpPr>
          <p:cNvPr id="64515" name="Text Box 4"/>
          <p:cNvSpPr txBox="1">
            <a:spLocks noChangeArrowheads="1"/>
          </p:cNvSpPr>
          <p:nvPr/>
        </p:nvSpPr>
        <p:spPr bwMode="auto">
          <a:xfrm>
            <a:off x="1817688" y="2017713"/>
            <a:ext cx="8791575" cy="4799012"/>
          </a:xfrm>
          <a:prstGeom prst="rect">
            <a:avLst/>
          </a:prstGeom>
          <a:noFill/>
          <a:ln w="9525">
            <a:noFill/>
            <a:miter lim="800000"/>
            <a:headEnd/>
            <a:tailEnd/>
          </a:ln>
        </p:spPr>
        <p:txBody>
          <a:bodyPr lIns="130622" tIns="65311" rIns="130622" bIns="65311">
            <a:spAutoFit/>
          </a:bodyPr>
          <a:lstStyle/>
          <a:p>
            <a:pPr marL="488950" indent="-488950">
              <a:spcBef>
                <a:spcPct val="35000"/>
              </a:spcBef>
              <a:buClr>
                <a:srgbClr val="993300"/>
              </a:buClr>
              <a:buSzPct val="90000"/>
              <a:buFont typeface="Monotype Sorts" charset="2"/>
              <a:buChar char="n"/>
            </a:pPr>
            <a:r>
              <a:rPr kumimoji="1" lang="en-US">
                <a:latin typeface="Helvetica" pitchFamily="34" charset="0"/>
              </a:rPr>
              <a:t>Linux uses only 6 segments (kernel code, kernel data, user code, user data, task-state segment (TSS), default LDT segment)</a:t>
            </a:r>
          </a:p>
          <a:p>
            <a:pPr marL="488950" indent="-488950">
              <a:spcBef>
                <a:spcPct val="35000"/>
              </a:spcBef>
              <a:buClr>
                <a:srgbClr val="993300"/>
              </a:buClr>
              <a:buSzPct val="90000"/>
              <a:buFont typeface="Monotype Sorts" charset="2"/>
              <a:buChar char="n"/>
            </a:pPr>
            <a:r>
              <a:rPr kumimoji="1" lang="en-US">
                <a:latin typeface="Helvetica" pitchFamily="34" charset="0"/>
              </a:rPr>
              <a:t>Linux only uses two of four possible modes – kernel and user</a:t>
            </a:r>
          </a:p>
          <a:p>
            <a:pPr marL="488950" indent="-488950">
              <a:spcBef>
                <a:spcPct val="35000"/>
              </a:spcBef>
              <a:buClr>
                <a:srgbClr val="993300"/>
              </a:buClr>
              <a:buSzPct val="90000"/>
              <a:buFont typeface="Monotype Sorts" charset="2"/>
              <a:buChar char="n"/>
            </a:pPr>
            <a:r>
              <a:rPr kumimoji="1" lang="en-US">
                <a:latin typeface="Helvetica" pitchFamily="34" charset="0"/>
              </a:rPr>
              <a:t>Uses a three-level paging strategy that works well for 32-bit and 64-bit systems</a:t>
            </a:r>
          </a:p>
          <a:p>
            <a:pPr marL="488950" indent="-488950">
              <a:spcBef>
                <a:spcPct val="35000"/>
              </a:spcBef>
              <a:buClr>
                <a:srgbClr val="993300"/>
              </a:buClr>
              <a:buSzPct val="90000"/>
              <a:buFont typeface="Monotype Sorts" charset="2"/>
              <a:buChar char="n"/>
            </a:pPr>
            <a:r>
              <a:rPr kumimoji="1" lang="en-US">
                <a:latin typeface="Helvetica" pitchFamily="34" charset="0"/>
              </a:rPr>
              <a:t>Linear address broken into four parts:</a:t>
            </a: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endParaRPr kumimoji="1" lang="en-US">
              <a:latin typeface="Helvetica" pitchFamily="34" charset="0"/>
            </a:endParaRPr>
          </a:p>
          <a:p>
            <a:pPr marL="488950" indent="-488950">
              <a:spcBef>
                <a:spcPct val="35000"/>
              </a:spcBef>
              <a:buClr>
                <a:srgbClr val="993300"/>
              </a:buClr>
              <a:buSzPct val="90000"/>
              <a:buFont typeface="Monotype Sorts" charset="2"/>
              <a:buChar char="n"/>
            </a:pPr>
            <a:r>
              <a:rPr kumimoji="1" lang="en-US">
                <a:latin typeface="Helvetica" pitchFamily="34" charset="0"/>
              </a:rPr>
              <a:t>But the Pentium only supports 2-level paging?!</a:t>
            </a:r>
          </a:p>
        </p:txBody>
      </p:sp>
      <p:pic>
        <p:nvPicPr>
          <p:cNvPr id="64516" name="Picture 5"/>
          <p:cNvPicPr>
            <a:picLocks noChangeAspect="1" noChangeArrowheads="1"/>
          </p:cNvPicPr>
          <p:nvPr/>
        </p:nvPicPr>
        <p:blipFill>
          <a:blip r:embed="rId3"/>
          <a:srcRect/>
          <a:stretch>
            <a:fillRect/>
          </a:stretch>
        </p:blipFill>
        <p:spPr bwMode="auto">
          <a:xfrm>
            <a:off x="1989138" y="4673600"/>
            <a:ext cx="10361612" cy="1084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71600" y="369888"/>
            <a:ext cx="11658600" cy="768350"/>
          </a:xfrm>
        </p:spPr>
        <p:txBody>
          <a:bodyPr/>
          <a:lstStyle/>
          <a:p>
            <a:pPr eaLnBrk="1" hangingPunct="1"/>
            <a:r>
              <a:rPr lang="en-US" smtClean="0"/>
              <a:t>Three-level Paging in Linux</a:t>
            </a:r>
          </a:p>
        </p:txBody>
      </p:sp>
      <p:pic>
        <p:nvPicPr>
          <p:cNvPr id="65539" name="Picture 4"/>
          <p:cNvPicPr>
            <a:picLocks noChangeAspect="1" noChangeArrowheads="1"/>
          </p:cNvPicPr>
          <p:nvPr/>
        </p:nvPicPr>
        <p:blipFill>
          <a:blip r:embed="rId3"/>
          <a:srcRect/>
          <a:stretch>
            <a:fillRect/>
          </a:stretch>
        </p:blipFill>
        <p:spPr bwMode="auto">
          <a:xfrm>
            <a:off x="1793875" y="1739900"/>
            <a:ext cx="10315575" cy="560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1028700" y="914400"/>
            <a:ext cx="11658600" cy="2836863"/>
          </a:xfrm>
        </p:spPr>
        <p:txBody>
          <a:bodyPr/>
          <a:lstStyle/>
          <a:p>
            <a:pPr eaLnBrk="1" hangingPunct="1"/>
            <a:r>
              <a:rPr lang="en-US" smtClean="0"/>
              <a:t>End of Chapter 7</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14475" y="538163"/>
            <a:ext cx="12201525" cy="609600"/>
          </a:xfrm>
        </p:spPr>
        <p:txBody>
          <a:bodyPr/>
          <a:lstStyle/>
          <a:p>
            <a:pPr eaLnBrk="1" hangingPunct="1"/>
            <a:r>
              <a:rPr lang="en-US" sz="4000" smtClean="0"/>
              <a:t>Binding of Instructions and Data to Memory</a:t>
            </a:r>
          </a:p>
        </p:txBody>
      </p:sp>
      <p:sp>
        <p:nvSpPr>
          <p:cNvPr id="10243" name="Rectangle 3"/>
          <p:cNvSpPr>
            <a:spLocks noGrp="1" noChangeArrowheads="1"/>
          </p:cNvSpPr>
          <p:nvPr>
            <p:ph type="body" idx="1"/>
          </p:nvPr>
        </p:nvSpPr>
        <p:spPr>
          <a:xfrm>
            <a:off x="1571625" y="1519238"/>
            <a:ext cx="11201400" cy="5486400"/>
          </a:xfrm>
        </p:spPr>
        <p:txBody>
          <a:bodyPr/>
          <a:lstStyle/>
          <a:p>
            <a:pPr>
              <a:buFont typeface="Monotype Sorts" charset="2"/>
              <a:buNone/>
            </a:pPr>
            <a:endParaRPr lang="en-US" dirty="0" smtClean="0"/>
          </a:p>
          <a:p>
            <a:r>
              <a:rPr kumimoji="0" lang="en-US" dirty="0" smtClean="0"/>
              <a:t>Address binding of instructions and data to memory addresses can happen at three different stages</a:t>
            </a:r>
          </a:p>
          <a:p>
            <a:pPr lvl="1"/>
            <a:r>
              <a:rPr lang="en-US" b="1" dirty="0" smtClean="0"/>
              <a:t>Compile time</a:t>
            </a:r>
            <a:r>
              <a:rPr lang="en-US" dirty="0" smtClean="0"/>
              <a:t>:  If memory location known a </a:t>
            </a:r>
            <a:r>
              <a:rPr lang="en-US" dirty="0" smtClean="0"/>
              <a:t>priori at compile time, </a:t>
            </a:r>
            <a:r>
              <a:rPr lang="en-US" b="1" dirty="0" smtClean="0">
                <a:solidFill>
                  <a:srgbClr val="3366FF"/>
                </a:solidFill>
              </a:rPr>
              <a:t>absolute code</a:t>
            </a:r>
            <a:r>
              <a:rPr lang="en-US" dirty="0" smtClean="0">
                <a:solidFill>
                  <a:srgbClr val="3366FF"/>
                </a:solidFill>
              </a:rPr>
              <a:t> </a:t>
            </a:r>
            <a:r>
              <a:rPr lang="en-US" dirty="0" smtClean="0"/>
              <a:t>can be generated; must recompile code if starting location </a:t>
            </a:r>
            <a:r>
              <a:rPr lang="en-US" dirty="0" smtClean="0"/>
              <a:t>changes ( where process resides in memory)</a:t>
            </a:r>
            <a:endParaRPr lang="en-US" dirty="0" smtClean="0"/>
          </a:p>
          <a:p>
            <a:pPr lvl="1"/>
            <a:r>
              <a:rPr lang="en-US" b="1" dirty="0" smtClean="0"/>
              <a:t>Load time</a:t>
            </a:r>
            <a:r>
              <a:rPr lang="en-US" dirty="0" smtClean="0"/>
              <a:t>:  </a:t>
            </a:r>
            <a:r>
              <a:rPr lang="en-US" dirty="0" smtClean="0"/>
              <a:t>If it is not known at compile time where the process will reside in memory then the compiler must </a:t>
            </a:r>
            <a:r>
              <a:rPr lang="en-US" dirty="0" smtClean="0"/>
              <a:t>generate </a:t>
            </a:r>
            <a:r>
              <a:rPr lang="en-US" b="1" dirty="0" err="1" smtClean="0">
                <a:solidFill>
                  <a:srgbClr val="3366FF"/>
                </a:solidFill>
              </a:rPr>
              <a:t>relocatable</a:t>
            </a:r>
            <a:r>
              <a:rPr lang="en-US" b="1" dirty="0" smtClean="0">
                <a:solidFill>
                  <a:srgbClr val="3366FF"/>
                </a:solidFill>
              </a:rPr>
              <a:t> </a:t>
            </a:r>
            <a:r>
              <a:rPr lang="en-US" b="1" dirty="0" smtClean="0">
                <a:solidFill>
                  <a:srgbClr val="3366FF"/>
                </a:solidFill>
              </a:rPr>
              <a:t>code</a:t>
            </a:r>
            <a:r>
              <a:rPr lang="en-US" dirty="0" smtClean="0"/>
              <a:t>. In this case the final binding is delayed until load time. If the starting address changes we need only reload the user code to incorporate this changed value.</a:t>
            </a:r>
          </a:p>
          <a:p>
            <a:pPr lvl="1"/>
            <a:r>
              <a:rPr lang="en-US" b="1" dirty="0" smtClean="0"/>
              <a:t>Execution </a:t>
            </a:r>
            <a:r>
              <a:rPr lang="en-US" b="1" dirty="0" smtClean="0"/>
              <a:t>time</a:t>
            </a:r>
            <a:r>
              <a:rPr lang="en-US" dirty="0" smtClean="0"/>
              <a:t>:  Binding delayed until run time if the process can be moved during its execution from one memory segment to another</a:t>
            </a:r>
          </a:p>
          <a:p>
            <a:pPr lvl="2"/>
            <a:r>
              <a:rPr lang="en-US" dirty="0" smtClean="0"/>
              <a:t>Need hardware support for address maps (e.g., base and limit</a:t>
            </a:r>
            <a:r>
              <a:rPr lang="en-US" i="1" dirty="0" smtClean="0"/>
              <a:t> </a:t>
            </a:r>
            <a:r>
              <a:rPr lang="en-US" dirty="0" smtClean="0"/>
              <a:t>registers)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47813" y="369888"/>
            <a:ext cx="11949112" cy="768350"/>
          </a:xfrm>
        </p:spPr>
        <p:txBody>
          <a:bodyPr/>
          <a:lstStyle/>
          <a:p>
            <a:pPr eaLnBrk="1" hangingPunct="1"/>
            <a:r>
              <a:rPr lang="en-US" smtClean="0"/>
              <a:t>Multistep Processing of a User Program</a:t>
            </a:r>
            <a:r>
              <a:rPr lang="en-US" sz="4000" smtClean="0"/>
              <a:t> </a:t>
            </a:r>
          </a:p>
        </p:txBody>
      </p:sp>
      <p:pic>
        <p:nvPicPr>
          <p:cNvPr id="11267" name="Picture 4" descr="8"/>
          <p:cNvPicPr>
            <a:picLocks noChangeAspect="1" noChangeArrowheads="1"/>
          </p:cNvPicPr>
          <p:nvPr/>
        </p:nvPicPr>
        <p:blipFill>
          <a:blip r:embed="rId3"/>
          <a:srcRect/>
          <a:stretch>
            <a:fillRect/>
          </a:stretch>
        </p:blipFill>
        <p:spPr bwMode="auto">
          <a:xfrm>
            <a:off x="4841875" y="1582738"/>
            <a:ext cx="4030663" cy="66516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6402</TotalTime>
  <Words>4094</Words>
  <Application>Microsoft Office PowerPoint</Application>
  <PresentationFormat>Custom</PresentationFormat>
  <Paragraphs>627</Paragraphs>
  <Slides>73</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ＭＳ Ｐゴシック</vt:lpstr>
      <vt:lpstr>Arial</vt:lpstr>
      <vt:lpstr>Courier New</vt:lpstr>
      <vt:lpstr>Helvetica</vt:lpstr>
      <vt:lpstr>Monotype Sorts</vt:lpstr>
      <vt:lpstr>Symbol</vt:lpstr>
      <vt:lpstr>Times New Roman</vt:lpstr>
      <vt:lpstr>Verdana</vt:lpstr>
      <vt:lpstr>Webdings</vt:lpstr>
      <vt:lpstr>os-8</vt:lpstr>
      <vt:lpstr>Chapter 8:  Main Memory</vt:lpstr>
      <vt:lpstr>Chapter 8:  Memory Management</vt:lpstr>
      <vt:lpstr>Objectives</vt:lpstr>
      <vt:lpstr>Background</vt:lpstr>
      <vt:lpstr>Base and Limit Registers</vt:lpstr>
      <vt:lpstr>Hardware Address Protection with Base and Limit Registers</vt:lpstr>
      <vt:lpstr>Address Binding</vt:lpstr>
      <vt:lpstr>Binding of Instructions and Data to Memory</vt:lpstr>
      <vt:lpstr>Multistep Processing of a User Program </vt:lpstr>
      <vt:lpstr>Logical vs. Physical Address Space</vt:lpstr>
      <vt:lpstr>Memory-Management Unit (MMU)</vt:lpstr>
      <vt:lpstr>Dynamic relocation using a  relocation register</vt:lpstr>
      <vt:lpstr>Dynamic Loading</vt:lpstr>
      <vt:lpstr>Dynamic Linking</vt:lpstr>
      <vt:lpstr>Swapping</vt:lpstr>
      <vt:lpstr>Schematic View of Swapping</vt:lpstr>
      <vt:lpstr>Context Switch Time including Swapping</vt:lpstr>
      <vt:lpstr>Constraints of Swapping</vt:lpstr>
      <vt:lpstr>Contiguous Allocation</vt:lpstr>
      <vt:lpstr>Hardware Support for Relocation  and Limit Registers</vt:lpstr>
      <vt:lpstr>Contiguous Allocation (Cont.)</vt:lpstr>
      <vt:lpstr>PowerPoint Presentation</vt:lpstr>
      <vt:lpstr>Dynamic Storage-Allocation Problem</vt:lpstr>
      <vt:lpstr>Fragmentation</vt:lpstr>
      <vt:lpstr>Fragmentation (Cont.)</vt:lpstr>
      <vt:lpstr>PowerPoint Presentation</vt:lpstr>
      <vt:lpstr>PowerPoint Presentation</vt:lpstr>
      <vt:lpstr>Paging</vt:lpstr>
      <vt:lpstr>Address Translation Scheme</vt:lpstr>
      <vt:lpstr>Paging Hardware</vt:lpstr>
      <vt:lpstr>Paging Model of Logical and Physical Memory</vt:lpstr>
      <vt:lpstr>Paging Example</vt:lpstr>
      <vt:lpstr>Paging (Cont.)</vt:lpstr>
      <vt:lpstr>PowerPoint Presentation</vt:lpstr>
      <vt:lpstr>Free Frames</vt:lpstr>
      <vt:lpstr>Implementation of Page Table</vt:lpstr>
      <vt:lpstr>PowerPoint Presentation</vt:lpstr>
      <vt:lpstr>Associative Memory</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PowerPoint Presentation</vt:lpstr>
      <vt:lpstr>Inverted Page Table</vt:lpstr>
      <vt:lpstr>Inverted Page Table Architecture</vt:lpstr>
      <vt:lpstr>Segmentation</vt:lpstr>
      <vt:lpstr>User’s View of a Program</vt:lpstr>
      <vt:lpstr>Logical View of Segmentation</vt:lpstr>
      <vt:lpstr>Segmentation Architecture </vt:lpstr>
      <vt:lpstr>Segmentation Architecture (Cont.)</vt:lpstr>
      <vt:lpstr>Segmentation Hardware</vt:lpstr>
      <vt:lpstr>Example of Segmentation</vt:lpstr>
      <vt:lpstr>Example: The Intel Pentium</vt:lpstr>
      <vt:lpstr>Logical to physical address translation in Pentium</vt:lpstr>
      <vt:lpstr>Logical address of segmentation</vt:lpstr>
      <vt:lpstr>Linear address of Paging</vt:lpstr>
      <vt:lpstr>Logical to Physical Address  Translation in Pentium</vt:lpstr>
      <vt:lpstr>Intel Pentium Segmentation</vt:lpstr>
      <vt:lpstr>Pentium Paging Architecture</vt:lpstr>
      <vt:lpstr>Linear Address in Linux</vt:lpstr>
      <vt:lpstr>Three-level Paging in Linux</vt:lpstr>
      <vt:lpstr>End of Chapter 7</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9.01</dc:title>
  <dc:creator>Marilyn Turnamian</dc:creator>
  <cp:lastModifiedBy>Mahe</cp:lastModifiedBy>
  <cp:revision>264</cp:revision>
  <cp:lastPrinted>2011-02-28T19:54:28Z</cp:lastPrinted>
  <dcterms:created xsi:type="dcterms:W3CDTF">2011-03-02T21:07:33Z</dcterms:created>
  <dcterms:modified xsi:type="dcterms:W3CDTF">2015-09-29T08:19:46Z</dcterms:modified>
</cp:coreProperties>
</file>